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62" r:id="rId2"/>
    <p:sldId id="268" r:id="rId3"/>
    <p:sldId id="271" r:id="rId4"/>
    <p:sldId id="256" r:id="rId5"/>
    <p:sldId id="276" r:id="rId6"/>
    <p:sldId id="277" r:id="rId7"/>
    <p:sldId id="273" r:id="rId8"/>
    <p:sldId id="278" r:id="rId9"/>
    <p:sldId id="279" r:id="rId10"/>
    <p:sldId id="282" r:id="rId11"/>
    <p:sldId id="283" r:id="rId12"/>
    <p:sldId id="281" r:id="rId13"/>
    <p:sldId id="289" r:id="rId14"/>
    <p:sldId id="290" r:id="rId15"/>
    <p:sldId id="284" r:id="rId16"/>
    <p:sldId id="285" r:id="rId17"/>
    <p:sldId id="288" r:id="rId18"/>
    <p:sldId id="286" r:id="rId19"/>
    <p:sldId id="287" r:id="rId20"/>
    <p:sldId id="29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050A"/>
    <a:srgbClr val="CE060A"/>
    <a:srgbClr val="ED03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98"/>
    <p:restoredTop sz="94565"/>
  </p:normalViewPr>
  <p:slideViewPr>
    <p:cSldViewPr snapToGrid="0" snapToObjects="1">
      <p:cViewPr>
        <p:scale>
          <a:sx n="86" d="100"/>
          <a:sy n="86" d="100"/>
        </p:scale>
        <p:origin x="1920"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F86219-3DEF-3D46-8B1D-013242710014}" type="datetimeFigureOut">
              <a:rPr lang="en-US" smtClean="0"/>
              <a:t>6/8/22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80BB7-6EB3-5049-B49E-6EDED7E07B59}" type="slidenum">
              <a:rPr lang="en-US" smtClean="0"/>
              <a:t>‹#›</a:t>
            </a:fld>
            <a:endParaRPr lang="en-US"/>
          </a:p>
        </p:txBody>
      </p:sp>
    </p:spTree>
    <p:extLst>
      <p:ext uri="{BB962C8B-B14F-4D97-AF65-F5344CB8AC3E}">
        <p14:creationId xmlns:p14="http://schemas.microsoft.com/office/powerpoint/2010/main" val="37676720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46C74-5C55-674D-AEAA-73E11BE375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1FE7479-BC60-EA44-BD2E-063FDBEB02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90498F-7CB4-594A-AD11-509CE038C15C}"/>
              </a:ext>
            </a:extLst>
          </p:cNvPr>
          <p:cNvSpPr>
            <a:spLocks noGrp="1"/>
          </p:cNvSpPr>
          <p:nvPr>
            <p:ph type="dt" sz="half" idx="10"/>
          </p:nvPr>
        </p:nvSpPr>
        <p:spPr/>
        <p:txBody>
          <a:bodyPr/>
          <a:lstStyle/>
          <a:p>
            <a:fld id="{8B31FA84-7465-7D49-AB50-6D1C0BE2DEE8}" type="datetime1">
              <a:rPr lang="en-PH" smtClean="0"/>
              <a:t>6/8/22</a:t>
            </a:fld>
            <a:endParaRPr lang="en-US"/>
          </a:p>
        </p:txBody>
      </p:sp>
      <p:sp>
        <p:nvSpPr>
          <p:cNvPr id="5" name="Footer Placeholder 4">
            <a:extLst>
              <a:ext uri="{FF2B5EF4-FFF2-40B4-BE49-F238E27FC236}">
                <a16:creationId xmlns:a16="http://schemas.microsoft.com/office/drawing/2014/main" id="{DB0D41F0-1F08-CE45-93A8-0E1EBD1AD5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DF6B9-C60A-4E42-9CED-66E46D902F6D}"/>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413836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46D09-3EAF-9347-8CE5-270BFE5A0C7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4A13F6-0F0A-7843-8A2C-CB84A77515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68697-2736-234F-82F3-A7C057CA2E2D}"/>
              </a:ext>
            </a:extLst>
          </p:cNvPr>
          <p:cNvSpPr>
            <a:spLocks noGrp="1"/>
          </p:cNvSpPr>
          <p:nvPr>
            <p:ph type="dt" sz="half" idx="10"/>
          </p:nvPr>
        </p:nvSpPr>
        <p:spPr/>
        <p:txBody>
          <a:bodyPr/>
          <a:lstStyle/>
          <a:p>
            <a:fld id="{868FD695-798E-AD40-930A-EFD46117DEDF}" type="datetime1">
              <a:rPr lang="en-PH" smtClean="0"/>
              <a:t>6/8/22</a:t>
            </a:fld>
            <a:endParaRPr lang="en-US"/>
          </a:p>
        </p:txBody>
      </p:sp>
      <p:sp>
        <p:nvSpPr>
          <p:cNvPr id="5" name="Footer Placeholder 4">
            <a:extLst>
              <a:ext uri="{FF2B5EF4-FFF2-40B4-BE49-F238E27FC236}">
                <a16:creationId xmlns:a16="http://schemas.microsoft.com/office/drawing/2014/main" id="{3211E951-EBFC-0C4E-BBDE-1714D5EE89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2A1EAC-FFB5-DB4B-AB47-6E087944D4EE}"/>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37489686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AC1A07-A6CB-F044-AD58-9362DF5F97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9EA2B6-B17D-D446-A4D9-76273AADB1C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05DB7F-C784-204B-839A-FB22FFA3A62F}"/>
              </a:ext>
            </a:extLst>
          </p:cNvPr>
          <p:cNvSpPr>
            <a:spLocks noGrp="1"/>
          </p:cNvSpPr>
          <p:nvPr>
            <p:ph type="dt" sz="half" idx="10"/>
          </p:nvPr>
        </p:nvSpPr>
        <p:spPr/>
        <p:txBody>
          <a:bodyPr/>
          <a:lstStyle/>
          <a:p>
            <a:fld id="{BE9A0146-95E6-C742-BB50-ED780718ACAE}" type="datetime1">
              <a:rPr lang="en-PH" smtClean="0"/>
              <a:t>6/8/22</a:t>
            </a:fld>
            <a:endParaRPr lang="en-US"/>
          </a:p>
        </p:txBody>
      </p:sp>
      <p:sp>
        <p:nvSpPr>
          <p:cNvPr id="5" name="Footer Placeholder 4">
            <a:extLst>
              <a:ext uri="{FF2B5EF4-FFF2-40B4-BE49-F238E27FC236}">
                <a16:creationId xmlns:a16="http://schemas.microsoft.com/office/drawing/2014/main" id="{7C5282A4-2A1D-F248-9983-8160CA568A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BBFA1F-D4E2-1042-BC67-CA7FF8BA857B}"/>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3777985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76836-2625-1C45-995A-287A7D81F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CCAA96-6F38-2A43-860F-20FA3E8BE2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B6C5BD-9EA1-844E-AB3C-275B4E89F344}"/>
              </a:ext>
            </a:extLst>
          </p:cNvPr>
          <p:cNvSpPr>
            <a:spLocks noGrp="1"/>
          </p:cNvSpPr>
          <p:nvPr>
            <p:ph type="dt" sz="half" idx="10"/>
          </p:nvPr>
        </p:nvSpPr>
        <p:spPr/>
        <p:txBody>
          <a:bodyPr/>
          <a:lstStyle/>
          <a:p>
            <a:fld id="{84052BD0-D0AC-EE4D-9BA4-619AD727396C}" type="datetime1">
              <a:rPr lang="en-PH" smtClean="0"/>
              <a:t>6/8/22</a:t>
            </a:fld>
            <a:endParaRPr lang="en-US"/>
          </a:p>
        </p:txBody>
      </p:sp>
      <p:sp>
        <p:nvSpPr>
          <p:cNvPr id="5" name="Footer Placeholder 4">
            <a:extLst>
              <a:ext uri="{FF2B5EF4-FFF2-40B4-BE49-F238E27FC236}">
                <a16:creationId xmlns:a16="http://schemas.microsoft.com/office/drawing/2014/main" id="{F4D002BC-40AE-804B-B99A-D8166814C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B1E8BA-90F4-2E49-B52D-AFE118B89957}"/>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1311437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BDE85-BB74-A648-BA8B-61EFA4106F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1B2E4D7-619E-874B-95A4-5343B447EA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6EC5A0-5B2B-7D42-9502-97FE7647EDAF}"/>
              </a:ext>
            </a:extLst>
          </p:cNvPr>
          <p:cNvSpPr>
            <a:spLocks noGrp="1"/>
          </p:cNvSpPr>
          <p:nvPr>
            <p:ph type="dt" sz="half" idx="10"/>
          </p:nvPr>
        </p:nvSpPr>
        <p:spPr/>
        <p:txBody>
          <a:bodyPr/>
          <a:lstStyle/>
          <a:p>
            <a:fld id="{1B0F2458-DE4E-1E48-BA7B-60D7E3445F77}" type="datetime1">
              <a:rPr lang="en-PH" smtClean="0"/>
              <a:t>6/8/22</a:t>
            </a:fld>
            <a:endParaRPr lang="en-US"/>
          </a:p>
        </p:txBody>
      </p:sp>
      <p:sp>
        <p:nvSpPr>
          <p:cNvPr id="5" name="Footer Placeholder 4">
            <a:extLst>
              <a:ext uri="{FF2B5EF4-FFF2-40B4-BE49-F238E27FC236}">
                <a16:creationId xmlns:a16="http://schemas.microsoft.com/office/drawing/2014/main" id="{B2F47600-AACA-CC4E-B4FA-8E1340DB2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ADED75-546E-D141-8CA2-3DEE3EA700E9}"/>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83722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137ED-7C7E-D446-8B11-1563AC081D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962BAD-8BE9-6449-AF14-F3B1799B743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984F3D6-D815-2949-8DC8-AD8C5AF837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29B7E4-58CE-D54B-84D6-4E761A310C20}"/>
              </a:ext>
            </a:extLst>
          </p:cNvPr>
          <p:cNvSpPr>
            <a:spLocks noGrp="1"/>
          </p:cNvSpPr>
          <p:nvPr>
            <p:ph type="dt" sz="half" idx="10"/>
          </p:nvPr>
        </p:nvSpPr>
        <p:spPr/>
        <p:txBody>
          <a:bodyPr/>
          <a:lstStyle/>
          <a:p>
            <a:fld id="{A9527D3A-C0EA-C746-AF63-C2E02D048967}" type="datetime1">
              <a:rPr lang="en-PH" smtClean="0"/>
              <a:t>6/8/22</a:t>
            </a:fld>
            <a:endParaRPr lang="en-US"/>
          </a:p>
        </p:txBody>
      </p:sp>
      <p:sp>
        <p:nvSpPr>
          <p:cNvPr id="6" name="Footer Placeholder 5">
            <a:extLst>
              <a:ext uri="{FF2B5EF4-FFF2-40B4-BE49-F238E27FC236}">
                <a16:creationId xmlns:a16="http://schemas.microsoft.com/office/drawing/2014/main" id="{94445A06-4D86-A345-BFD6-FFB64E1EFB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EE2ED8-BEBF-D548-BF2F-DF65A786329E}"/>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106494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0F8E-8EBF-884C-9F8E-8FD2E1484F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0BA635-73EB-9F4C-B396-2E17FBBDF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D3F7C0-2553-E94E-95B2-4744633FCA2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2BBD4B-740F-9847-810E-683A481CB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F13949-0980-884A-A168-724106C448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D05CC74-6227-AA41-A7DA-AABD50B1F9EB}"/>
              </a:ext>
            </a:extLst>
          </p:cNvPr>
          <p:cNvSpPr>
            <a:spLocks noGrp="1"/>
          </p:cNvSpPr>
          <p:nvPr>
            <p:ph type="dt" sz="half" idx="10"/>
          </p:nvPr>
        </p:nvSpPr>
        <p:spPr/>
        <p:txBody>
          <a:bodyPr/>
          <a:lstStyle/>
          <a:p>
            <a:fld id="{9028FFFE-1311-D84B-BB82-B614385EE831}" type="datetime1">
              <a:rPr lang="en-PH" smtClean="0"/>
              <a:t>6/8/22</a:t>
            </a:fld>
            <a:endParaRPr lang="en-US"/>
          </a:p>
        </p:txBody>
      </p:sp>
      <p:sp>
        <p:nvSpPr>
          <p:cNvPr id="8" name="Footer Placeholder 7">
            <a:extLst>
              <a:ext uri="{FF2B5EF4-FFF2-40B4-BE49-F238E27FC236}">
                <a16:creationId xmlns:a16="http://schemas.microsoft.com/office/drawing/2014/main" id="{0A148593-FF45-7D45-901D-6DAAB5B2234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9371DD-B5D5-834B-8243-42D992EA7C68}"/>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20786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3F8957-391C-9E44-9CBF-6DABF5C9BA6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F820F6-3B81-D548-82A9-580E06F13484}"/>
              </a:ext>
            </a:extLst>
          </p:cNvPr>
          <p:cNvSpPr>
            <a:spLocks noGrp="1"/>
          </p:cNvSpPr>
          <p:nvPr>
            <p:ph type="dt" sz="half" idx="10"/>
          </p:nvPr>
        </p:nvSpPr>
        <p:spPr/>
        <p:txBody>
          <a:bodyPr/>
          <a:lstStyle/>
          <a:p>
            <a:fld id="{F9FE45D8-A541-5C40-A1A5-10F20D12299A}" type="datetime1">
              <a:rPr lang="en-PH" smtClean="0"/>
              <a:t>6/8/22</a:t>
            </a:fld>
            <a:endParaRPr lang="en-US"/>
          </a:p>
        </p:txBody>
      </p:sp>
      <p:sp>
        <p:nvSpPr>
          <p:cNvPr id="4" name="Footer Placeholder 3">
            <a:extLst>
              <a:ext uri="{FF2B5EF4-FFF2-40B4-BE49-F238E27FC236}">
                <a16:creationId xmlns:a16="http://schemas.microsoft.com/office/drawing/2014/main" id="{EA04F908-196A-CD45-9342-9FB47FB314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ED2D81-86EB-0440-9D99-FE393FC393FB}"/>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2445881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8CD77-53B5-2744-AC7F-117E308E9F1B}"/>
              </a:ext>
            </a:extLst>
          </p:cNvPr>
          <p:cNvSpPr>
            <a:spLocks noGrp="1"/>
          </p:cNvSpPr>
          <p:nvPr>
            <p:ph type="dt" sz="half" idx="10"/>
          </p:nvPr>
        </p:nvSpPr>
        <p:spPr/>
        <p:txBody>
          <a:bodyPr/>
          <a:lstStyle/>
          <a:p>
            <a:fld id="{5D1CF73E-7924-F64A-84C3-64F8CB9BDC6A}" type="datetime1">
              <a:rPr lang="en-PH" smtClean="0"/>
              <a:t>6/8/22</a:t>
            </a:fld>
            <a:endParaRPr lang="en-US"/>
          </a:p>
        </p:txBody>
      </p:sp>
      <p:sp>
        <p:nvSpPr>
          <p:cNvPr id="3" name="Footer Placeholder 2">
            <a:extLst>
              <a:ext uri="{FF2B5EF4-FFF2-40B4-BE49-F238E27FC236}">
                <a16:creationId xmlns:a16="http://schemas.microsoft.com/office/drawing/2014/main" id="{15346B0F-F50B-BB47-A0F8-8383EC5B03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EADA34D-5322-324A-A93B-3B403866283B}"/>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127548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A420-FB3E-B441-9BA8-E94099F040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13C5F6-5FF5-5D44-8D7F-A7B649F1C3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B9120F-83CF-884C-9462-FC25E40EA0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3DDA83-BF7E-7A42-AAB5-561B121C8C35}"/>
              </a:ext>
            </a:extLst>
          </p:cNvPr>
          <p:cNvSpPr>
            <a:spLocks noGrp="1"/>
          </p:cNvSpPr>
          <p:nvPr>
            <p:ph type="dt" sz="half" idx="10"/>
          </p:nvPr>
        </p:nvSpPr>
        <p:spPr/>
        <p:txBody>
          <a:bodyPr/>
          <a:lstStyle/>
          <a:p>
            <a:fld id="{D78D03F1-EB72-6F4F-91A0-672B6A96C901}" type="datetime1">
              <a:rPr lang="en-PH" smtClean="0"/>
              <a:t>6/8/22</a:t>
            </a:fld>
            <a:endParaRPr lang="en-US"/>
          </a:p>
        </p:txBody>
      </p:sp>
      <p:sp>
        <p:nvSpPr>
          <p:cNvPr id="6" name="Footer Placeholder 5">
            <a:extLst>
              <a:ext uri="{FF2B5EF4-FFF2-40B4-BE49-F238E27FC236}">
                <a16:creationId xmlns:a16="http://schemas.microsoft.com/office/drawing/2014/main" id="{DD240EAF-AD8D-D046-9307-BA9F03ADD8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CF0E12-EEB7-6C47-A8D4-CE69F52BF026}"/>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3872188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0A4F6-2F88-FA44-AE54-3F4AC4031C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DEB291E-F09B-4C4E-8D4A-7466C2AC7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571963B-67FE-E041-A3C6-671F4D6C2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B3E39D-62B6-9B45-B5E5-D99ADB235B54}"/>
              </a:ext>
            </a:extLst>
          </p:cNvPr>
          <p:cNvSpPr>
            <a:spLocks noGrp="1"/>
          </p:cNvSpPr>
          <p:nvPr>
            <p:ph type="dt" sz="half" idx="10"/>
          </p:nvPr>
        </p:nvSpPr>
        <p:spPr/>
        <p:txBody>
          <a:bodyPr/>
          <a:lstStyle/>
          <a:p>
            <a:fld id="{CD5FFE7B-24CE-F347-B9D6-BA238259EAE7}" type="datetime1">
              <a:rPr lang="en-PH" smtClean="0"/>
              <a:t>6/8/22</a:t>
            </a:fld>
            <a:endParaRPr lang="en-US"/>
          </a:p>
        </p:txBody>
      </p:sp>
      <p:sp>
        <p:nvSpPr>
          <p:cNvPr id="6" name="Footer Placeholder 5">
            <a:extLst>
              <a:ext uri="{FF2B5EF4-FFF2-40B4-BE49-F238E27FC236}">
                <a16:creationId xmlns:a16="http://schemas.microsoft.com/office/drawing/2014/main" id="{853A1C1D-FDF1-334F-B5CD-3BCBB56CB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99DAF1-B21A-2943-BB87-A4E6C876D691}"/>
              </a:ext>
            </a:extLst>
          </p:cNvPr>
          <p:cNvSpPr>
            <a:spLocks noGrp="1"/>
          </p:cNvSpPr>
          <p:nvPr>
            <p:ph type="sldNum" sz="quarter" idx="12"/>
          </p:nvPr>
        </p:nvSpPr>
        <p:spPr/>
        <p:txBody>
          <a:bodyPr/>
          <a:lstStyle/>
          <a:p>
            <a:fld id="{81F4810B-317C-FF4D-942F-0C2DA7B2DAEF}" type="slidenum">
              <a:rPr lang="en-US" smtClean="0"/>
              <a:t>‹#›</a:t>
            </a:fld>
            <a:endParaRPr lang="en-US"/>
          </a:p>
        </p:txBody>
      </p:sp>
    </p:spTree>
    <p:extLst>
      <p:ext uri="{BB962C8B-B14F-4D97-AF65-F5344CB8AC3E}">
        <p14:creationId xmlns:p14="http://schemas.microsoft.com/office/powerpoint/2010/main" val="97683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E198FAF-4E69-7D4E-AAE6-E9657ACBEE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8BBF42D-7108-254B-AF94-3EBF2246B2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94731E-CE93-DD4A-B8EA-045636B89E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5155EE-70CD-EC4E-8398-50BE4288F438}" type="datetime1">
              <a:rPr lang="en-PH" smtClean="0"/>
              <a:t>6/8/22</a:t>
            </a:fld>
            <a:endParaRPr lang="en-US"/>
          </a:p>
        </p:txBody>
      </p:sp>
      <p:sp>
        <p:nvSpPr>
          <p:cNvPr id="5" name="Footer Placeholder 4">
            <a:extLst>
              <a:ext uri="{FF2B5EF4-FFF2-40B4-BE49-F238E27FC236}">
                <a16:creationId xmlns:a16="http://schemas.microsoft.com/office/drawing/2014/main" id="{00B4719C-9194-FC4F-9511-20A1A9EEC07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ECB365-2FF7-3E4C-9955-D150D492252D}"/>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F4810B-317C-FF4D-942F-0C2DA7B2DAEF}" type="slidenum">
              <a:rPr lang="en-US" smtClean="0"/>
              <a:t>‹#›</a:t>
            </a:fld>
            <a:endParaRPr lang="en-US"/>
          </a:p>
        </p:txBody>
      </p:sp>
    </p:spTree>
    <p:extLst>
      <p:ext uri="{BB962C8B-B14F-4D97-AF65-F5344CB8AC3E}">
        <p14:creationId xmlns:p14="http://schemas.microsoft.com/office/powerpoint/2010/main" val="3698576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39652-85C8-4B01-99B2-F117170B1F46}"/>
              </a:ext>
            </a:extLst>
          </p:cNvPr>
          <p:cNvSpPr>
            <a:spLocks noGrp="1"/>
          </p:cNvSpPr>
          <p:nvPr>
            <p:ph type="title"/>
          </p:nvPr>
        </p:nvSpPr>
        <p:spPr>
          <a:xfrm>
            <a:off x="965200" y="1567843"/>
            <a:ext cx="3712224" cy="3714496"/>
          </a:xfrm>
        </p:spPr>
        <p:txBody>
          <a:bodyPr anchor="ctr">
            <a:normAutofit/>
          </a:bodyPr>
          <a:lstStyle/>
          <a:p>
            <a:r>
              <a:rPr lang="en-US" sz="4100" b="1">
                <a:latin typeface="Arial" panose="020B0604020202020204" pitchFamily="34" charset="0"/>
                <a:cs typeface="Arial" panose="020B0604020202020204" pitchFamily="34" charset="0"/>
              </a:rPr>
              <a:t>Activity 1:</a:t>
            </a:r>
            <a:br>
              <a:rPr lang="en-US" sz="4100" b="1">
                <a:latin typeface="Arial" panose="020B0604020202020204" pitchFamily="34" charset="0"/>
                <a:cs typeface="Arial" panose="020B0604020202020204" pitchFamily="34" charset="0"/>
              </a:rPr>
            </a:br>
            <a:r>
              <a:rPr lang="en-US" sz="4100" b="1">
                <a:latin typeface="Arial" panose="020B0604020202020204" pitchFamily="34" charset="0"/>
                <a:cs typeface="Arial" panose="020B0604020202020204" pitchFamily="34" charset="0"/>
              </a:rPr>
              <a:t>Color segmentation</a:t>
            </a:r>
          </a:p>
        </p:txBody>
      </p:sp>
      <p:grpSp>
        <p:nvGrpSpPr>
          <p:cNvPr id="11" name="Group 10">
            <a:extLst>
              <a:ext uri="{FF2B5EF4-FFF2-40B4-BE49-F238E27FC236}">
                <a16:creationId xmlns:a16="http://schemas.microsoft.com/office/drawing/2014/main" id="{2C3846A5-A498-4C9E-B4DC-13532657D7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35506" y="643467"/>
            <a:ext cx="1128382" cy="847206"/>
            <a:chOff x="8183879" y="1000124"/>
            <a:chExt cx="1562267" cy="1172973"/>
          </a:xfrm>
        </p:grpSpPr>
        <p:sp>
          <p:nvSpPr>
            <p:cNvPr id="14" name="Freeform 5">
              <a:extLst>
                <a:ext uri="{FF2B5EF4-FFF2-40B4-BE49-F238E27FC236}">
                  <a16:creationId xmlns:a16="http://schemas.microsoft.com/office/drawing/2014/main" id="{8A845FC1-FE68-40DE-B785-AA0F3DBD6FB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3" name="Freeform 5">
              <a:extLst>
                <a:ext uri="{FF2B5EF4-FFF2-40B4-BE49-F238E27FC236}">
                  <a16:creationId xmlns:a16="http://schemas.microsoft.com/office/drawing/2014/main" id="{C26048ED-7A92-4694-A168-2C6C5C0D63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5" name="Freeform: Shape 14">
            <a:extLst>
              <a:ext uri="{FF2B5EF4-FFF2-40B4-BE49-F238E27FC236}">
                <a16:creationId xmlns:a16="http://schemas.microsoft.com/office/drawing/2014/main" id="{662A3FAA-D056-4098-8115-EA61EAF06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7645" y="839534"/>
            <a:ext cx="6781601" cy="5652388"/>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5353A588-8406-485A-A466-57C6DD04E5C1}"/>
              </a:ext>
            </a:extLst>
          </p:cNvPr>
          <p:cNvSpPr>
            <a:spLocks noGrp="1"/>
          </p:cNvSpPr>
          <p:nvPr>
            <p:ph idx="1"/>
          </p:nvPr>
        </p:nvSpPr>
        <p:spPr>
          <a:xfrm>
            <a:off x="6096000" y="2096162"/>
            <a:ext cx="4598526" cy="2657858"/>
          </a:xfrm>
        </p:spPr>
        <p:txBody>
          <a:bodyPr anchor="ctr">
            <a:normAutofit/>
          </a:bodyPr>
          <a:lstStyle/>
          <a:p>
            <a:pPr marL="0" indent="0">
              <a:buNone/>
            </a:pPr>
            <a:r>
              <a:rPr lang="en-US" sz="2000" dirty="0">
                <a:solidFill>
                  <a:schemeClr val="bg1"/>
                </a:solidFill>
                <a:latin typeface="Arial" panose="020B0604020202020204" pitchFamily="34" charset="0"/>
                <a:cs typeface="Arial" panose="020B0604020202020204" pitchFamily="34" charset="0"/>
              </a:rPr>
              <a:t>Physics 301</a:t>
            </a:r>
          </a:p>
          <a:p>
            <a:pPr marL="0" indent="0">
              <a:buNone/>
            </a:pPr>
            <a:endParaRPr lang="en-US" sz="2000" dirty="0">
              <a:solidFill>
                <a:schemeClr val="bg1"/>
              </a:solidFill>
              <a:latin typeface="Arial" panose="020B0604020202020204" pitchFamily="34" charset="0"/>
              <a:cs typeface="Arial" panose="020B0604020202020204" pitchFamily="34" charset="0"/>
            </a:endParaRPr>
          </a:p>
          <a:p>
            <a:pPr marL="0" indent="0">
              <a:buNone/>
            </a:pPr>
            <a:endParaRPr lang="en-US" sz="2000" dirty="0">
              <a:solidFill>
                <a:schemeClr val="bg1"/>
              </a:solidFill>
              <a:latin typeface="Arial" panose="020B0604020202020204" pitchFamily="34" charset="0"/>
              <a:cs typeface="Arial" panose="020B0604020202020204" pitchFamily="34" charset="0"/>
            </a:endParaRPr>
          </a:p>
          <a:p>
            <a:pPr marL="0" indent="0">
              <a:buNone/>
            </a:pPr>
            <a:r>
              <a:rPr lang="en-US" sz="2000" dirty="0">
                <a:solidFill>
                  <a:schemeClr val="bg1"/>
                </a:solidFill>
                <a:latin typeface="Arial" panose="020B0604020202020204" pitchFamily="34" charset="0"/>
                <a:cs typeface="Arial" panose="020B0604020202020204" pitchFamily="34" charset="0"/>
              </a:rPr>
              <a:t>Submitted by: Mark Jeremy G. Narag</a:t>
            </a:r>
          </a:p>
          <a:p>
            <a:pPr marL="0" indent="0">
              <a:buNone/>
            </a:pPr>
            <a:r>
              <a:rPr lang="en-US" sz="2000" dirty="0">
                <a:solidFill>
                  <a:schemeClr val="bg1"/>
                </a:solidFill>
                <a:latin typeface="Arial" panose="020B0604020202020204" pitchFamily="34" charset="0"/>
                <a:cs typeface="Arial" panose="020B0604020202020204" pitchFamily="34" charset="0"/>
              </a:rPr>
              <a:t>Student Number: 2014-64423</a:t>
            </a:r>
          </a:p>
          <a:p>
            <a:pPr marL="0" indent="0">
              <a:buNone/>
            </a:pPr>
            <a:r>
              <a:rPr lang="en-US" sz="2000" dirty="0">
                <a:solidFill>
                  <a:schemeClr val="bg1"/>
                </a:solidFill>
                <a:latin typeface="Arial" panose="020B0604020202020204" pitchFamily="34" charset="0"/>
                <a:cs typeface="Arial" panose="020B0604020202020204" pitchFamily="34" charset="0"/>
              </a:rPr>
              <a:t>Program: PhD Physics</a:t>
            </a:r>
          </a:p>
        </p:txBody>
      </p:sp>
      <p:sp>
        <p:nvSpPr>
          <p:cNvPr id="4" name="Slide Number Placeholder 3">
            <a:extLst>
              <a:ext uri="{FF2B5EF4-FFF2-40B4-BE49-F238E27FC236}">
                <a16:creationId xmlns:a16="http://schemas.microsoft.com/office/drawing/2014/main" id="{8C17CCB6-8E60-4AED-A8B6-945D948A102F}"/>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6DF82FE7-853C-49BC-93A8-CDCCD4D88F37}" type="slidenum">
              <a:rPr lang="en-US">
                <a:solidFill>
                  <a:schemeClr val="bg1"/>
                </a:solidFill>
              </a:rPr>
              <a:pPr algn="ctr">
                <a:spcAft>
                  <a:spcPts val="600"/>
                </a:spcAft>
              </a:pPr>
              <a:t>1</a:t>
            </a:fld>
            <a:endParaRPr lang="en-US">
              <a:solidFill>
                <a:schemeClr val="bg1"/>
              </a:solidFill>
            </a:endParaRPr>
          </a:p>
        </p:txBody>
      </p:sp>
    </p:spTree>
    <p:extLst>
      <p:ext uri="{BB962C8B-B14F-4D97-AF65-F5344CB8AC3E}">
        <p14:creationId xmlns:p14="http://schemas.microsoft.com/office/powerpoint/2010/main" val="30773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FE895CF-9A97-C39E-3AC5-1E4EB644BF43}"/>
              </a:ext>
            </a:extLst>
          </p:cNvPr>
          <p:cNvSpPr txBox="1">
            <a:spLocks/>
          </p:cNvSpPr>
          <p:nvPr/>
        </p:nvSpPr>
        <p:spPr>
          <a:xfrm>
            <a:off x="426719" y="724395"/>
            <a:ext cx="11400520" cy="5834901"/>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US" sz="2000" dirty="0">
                <a:latin typeface="Arial Narrow" panose="020B0604020202020204" pitchFamily="34" charset="0"/>
                <a:cs typeface="Arial Narrow" panose="020B0604020202020204" pitchFamily="34" charset="0"/>
              </a:rPr>
              <a:t>Closeup difference of 3D versus 1D Gaussian probability distribution. Not much difference. Can we improve this?</a:t>
            </a:r>
            <a:endParaRPr lang="en-US" sz="20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E6C0540-CB82-C139-6D2B-07A5FE193FFC}"/>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a:latin typeface="Arial" panose="020B0604020202020204" pitchFamily="34" charset="0"/>
                <a:cs typeface="Arial" panose="020B0604020202020204" pitchFamily="34" charset="0"/>
              </a:rPr>
              <a:t>Method 2: Parametric Segmentation</a:t>
            </a:r>
            <a:endParaRPr lang="en-US"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B6C47A-4133-BD8B-1D5C-7E85B8858C92}"/>
              </a:ext>
            </a:extLst>
          </p:cNvPr>
          <p:cNvPicPr>
            <a:picLocks noChangeAspect="1"/>
          </p:cNvPicPr>
          <p:nvPr/>
        </p:nvPicPr>
        <p:blipFill rotWithShape="1">
          <a:blip r:embed="rId2"/>
          <a:srcRect l="61258" t="43096" r="20210" b="30455"/>
          <a:stretch/>
        </p:blipFill>
        <p:spPr>
          <a:xfrm>
            <a:off x="1306823" y="1620507"/>
            <a:ext cx="2063959" cy="2293289"/>
          </a:xfrm>
          <a:prstGeom prst="rect">
            <a:avLst/>
          </a:prstGeom>
        </p:spPr>
      </p:pic>
      <p:pic>
        <p:nvPicPr>
          <p:cNvPr id="6" name="Picture 5">
            <a:extLst>
              <a:ext uri="{FF2B5EF4-FFF2-40B4-BE49-F238E27FC236}">
                <a16:creationId xmlns:a16="http://schemas.microsoft.com/office/drawing/2014/main" id="{1F1A3E94-C814-304E-75F5-4AE12C3DD641}"/>
              </a:ext>
            </a:extLst>
          </p:cNvPr>
          <p:cNvPicPr>
            <a:picLocks noChangeAspect="1"/>
          </p:cNvPicPr>
          <p:nvPr/>
        </p:nvPicPr>
        <p:blipFill rotWithShape="1">
          <a:blip r:embed="rId3"/>
          <a:srcRect l="60909" t="42289" r="20532" b="31262"/>
          <a:stretch/>
        </p:blipFill>
        <p:spPr>
          <a:xfrm>
            <a:off x="1306825" y="4052427"/>
            <a:ext cx="2063957" cy="2293287"/>
          </a:xfrm>
          <a:prstGeom prst="rect">
            <a:avLst/>
          </a:prstGeom>
        </p:spPr>
      </p:pic>
      <p:pic>
        <p:nvPicPr>
          <p:cNvPr id="3" name="Picture 2">
            <a:extLst>
              <a:ext uri="{FF2B5EF4-FFF2-40B4-BE49-F238E27FC236}">
                <a16:creationId xmlns:a16="http://schemas.microsoft.com/office/drawing/2014/main" id="{62630F02-636B-5F24-95B9-A4886B3C67E7}"/>
              </a:ext>
            </a:extLst>
          </p:cNvPr>
          <p:cNvPicPr>
            <a:picLocks noChangeAspect="1"/>
          </p:cNvPicPr>
          <p:nvPr/>
        </p:nvPicPr>
        <p:blipFill rotWithShape="1">
          <a:blip r:embed="rId4"/>
          <a:srcRect l="59825" t="43078" r="19974" b="30484"/>
          <a:stretch/>
        </p:blipFill>
        <p:spPr>
          <a:xfrm>
            <a:off x="3548858" y="1620507"/>
            <a:ext cx="2235957" cy="2293288"/>
          </a:xfrm>
          <a:prstGeom prst="rect">
            <a:avLst/>
          </a:prstGeom>
        </p:spPr>
      </p:pic>
      <p:pic>
        <p:nvPicPr>
          <p:cNvPr id="7" name="Picture 6">
            <a:extLst>
              <a:ext uri="{FF2B5EF4-FFF2-40B4-BE49-F238E27FC236}">
                <a16:creationId xmlns:a16="http://schemas.microsoft.com/office/drawing/2014/main" id="{EB075F50-ECD3-70C3-0487-43C1CE646036}"/>
              </a:ext>
            </a:extLst>
          </p:cNvPr>
          <p:cNvPicPr>
            <a:picLocks noChangeAspect="1"/>
          </p:cNvPicPr>
          <p:nvPr/>
        </p:nvPicPr>
        <p:blipFill rotWithShape="1">
          <a:blip r:embed="rId5"/>
          <a:srcRect l="60481" t="42541" r="19768" b="31021"/>
          <a:stretch/>
        </p:blipFill>
        <p:spPr>
          <a:xfrm>
            <a:off x="3622623" y="4052426"/>
            <a:ext cx="2162192" cy="2293291"/>
          </a:xfrm>
          <a:prstGeom prst="rect">
            <a:avLst/>
          </a:prstGeom>
        </p:spPr>
      </p:pic>
      <p:sp>
        <p:nvSpPr>
          <p:cNvPr id="2" name="TextBox 1">
            <a:extLst>
              <a:ext uri="{FF2B5EF4-FFF2-40B4-BE49-F238E27FC236}">
                <a16:creationId xmlns:a16="http://schemas.microsoft.com/office/drawing/2014/main" id="{A13FED5C-3B1B-75FB-AEC4-3369F8D6832D}"/>
              </a:ext>
            </a:extLst>
          </p:cNvPr>
          <p:cNvSpPr txBox="1"/>
          <p:nvPr/>
        </p:nvSpPr>
        <p:spPr>
          <a:xfrm>
            <a:off x="1306823" y="1251175"/>
            <a:ext cx="2063959" cy="369332"/>
          </a:xfrm>
          <a:prstGeom prst="rect">
            <a:avLst/>
          </a:prstGeom>
          <a:noFill/>
        </p:spPr>
        <p:txBody>
          <a:bodyPr wrap="square" rtlCol="0">
            <a:spAutoFit/>
          </a:bodyPr>
          <a:lstStyle/>
          <a:p>
            <a:pPr algn="ctr"/>
            <a:r>
              <a:rPr lang="en-US" b="1" dirty="0"/>
              <a:t>3D Gaussian</a:t>
            </a:r>
          </a:p>
        </p:txBody>
      </p:sp>
      <p:sp>
        <p:nvSpPr>
          <p:cNvPr id="12" name="TextBox 11">
            <a:extLst>
              <a:ext uri="{FF2B5EF4-FFF2-40B4-BE49-F238E27FC236}">
                <a16:creationId xmlns:a16="http://schemas.microsoft.com/office/drawing/2014/main" id="{979621D7-72BF-98FD-9776-BA0DF34FF797}"/>
              </a:ext>
            </a:extLst>
          </p:cNvPr>
          <p:cNvSpPr txBox="1"/>
          <p:nvPr/>
        </p:nvSpPr>
        <p:spPr>
          <a:xfrm>
            <a:off x="3548858" y="1251175"/>
            <a:ext cx="2235957" cy="369332"/>
          </a:xfrm>
          <a:prstGeom prst="rect">
            <a:avLst/>
          </a:prstGeom>
          <a:noFill/>
        </p:spPr>
        <p:txBody>
          <a:bodyPr wrap="square" rtlCol="0">
            <a:spAutoFit/>
          </a:bodyPr>
          <a:lstStyle/>
          <a:p>
            <a:pPr algn="ctr"/>
            <a:r>
              <a:rPr lang="en-US" b="1" dirty="0"/>
              <a:t>1D Gaussian</a:t>
            </a:r>
          </a:p>
        </p:txBody>
      </p:sp>
      <p:pic>
        <p:nvPicPr>
          <p:cNvPr id="14" name="Picture 13">
            <a:extLst>
              <a:ext uri="{FF2B5EF4-FFF2-40B4-BE49-F238E27FC236}">
                <a16:creationId xmlns:a16="http://schemas.microsoft.com/office/drawing/2014/main" id="{591D4B29-566E-E25F-D3D6-C97E02F590A8}"/>
              </a:ext>
            </a:extLst>
          </p:cNvPr>
          <p:cNvPicPr>
            <a:picLocks noChangeAspect="1"/>
          </p:cNvPicPr>
          <p:nvPr/>
        </p:nvPicPr>
        <p:blipFill>
          <a:blip r:embed="rId6"/>
          <a:stretch>
            <a:fillRect/>
          </a:stretch>
        </p:blipFill>
        <p:spPr>
          <a:xfrm>
            <a:off x="7297992" y="2616267"/>
            <a:ext cx="2960746" cy="1025578"/>
          </a:xfrm>
          <a:prstGeom prst="rect">
            <a:avLst/>
          </a:prstGeom>
        </p:spPr>
      </p:pic>
      <p:sp>
        <p:nvSpPr>
          <p:cNvPr id="16" name="TextBox 15">
            <a:extLst>
              <a:ext uri="{FF2B5EF4-FFF2-40B4-BE49-F238E27FC236}">
                <a16:creationId xmlns:a16="http://schemas.microsoft.com/office/drawing/2014/main" id="{120D870A-682F-9B86-F7EF-11A2405D6453}"/>
              </a:ext>
            </a:extLst>
          </p:cNvPr>
          <p:cNvSpPr txBox="1"/>
          <p:nvPr/>
        </p:nvSpPr>
        <p:spPr>
          <a:xfrm>
            <a:off x="6184164" y="1664174"/>
            <a:ext cx="5188402" cy="923330"/>
          </a:xfrm>
          <a:prstGeom prst="rect">
            <a:avLst/>
          </a:prstGeom>
          <a:noFill/>
        </p:spPr>
        <p:txBody>
          <a:bodyPr wrap="square">
            <a:spAutoFit/>
          </a:bodyPr>
          <a:lstStyle/>
          <a:p>
            <a:pPr marL="285750" indent="-285750" algn="l">
              <a:buFontTx/>
              <a:buChar char="-"/>
            </a:pPr>
            <a:r>
              <a:rPr lang="en-US" sz="1800" dirty="0">
                <a:latin typeface="Arial Narrow" panose="020B0604020202020204" pitchFamily="34" charset="0"/>
                <a:cs typeface="Arial Narrow" panose="020B0604020202020204" pitchFamily="34" charset="0"/>
              </a:rPr>
              <a:t>I was thinking, what if we scale the probabilities? Say probabilities greater than X will be 1 and zero otherwise. We will just add a logical operation as in line 47:</a:t>
            </a:r>
          </a:p>
        </p:txBody>
      </p:sp>
      <p:sp>
        <p:nvSpPr>
          <p:cNvPr id="9" name="Slide Number Placeholder 8">
            <a:extLst>
              <a:ext uri="{FF2B5EF4-FFF2-40B4-BE49-F238E27FC236}">
                <a16:creationId xmlns:a16="http://schemas.microsoft.com/office/drawing/2014/main" id="{B5BBD2FF-57C0-B88F-8AC2-04A692981661}"/>
              </a:ext>
            </a:extLst>
          </p:cNvPr>
          <p:cNvSpPr>
            <a:spLocks noGrp="1"/>
          </p:cNvSpPr>
          <p:nvPr>
            <p:ph type="sldNum" sz="quarter" idx="12"/>
          </p:nvPr>
        </p:nvSpPr>
        <p:spPr/>
        <p:txBody>
          <a:bodyPr/>
          <a:lstStyle/>
          <a:p>
            <a:fld id="{81F4810B-317C-FF4D-942F-0C2DA7B2DAEF}" type="slidenum">
              <a:rPr lang="en-US" smtClean="0"/>
              <a:t>10</a:t>
            </a:fld>
            <a:endParaRPr lang="en-US"/>
          </a:p>
        </p:txBody>
      </p:sp>
    </p:spTree>
    <p:extLst>
      <p:ext uri="{BB962C8B-B14F-4D97-AF65-F5344CB8AC3E}">
        <p14:creationId xmlns:p14="http://schemas.microsoft.com/office/powerpoint/2010/main" val="30095568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6C0540-CB82-C139-6D2B-07A5FE193FFC}"/>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a:latin typeface="Arial" panose="020B0604020202020204" pitchFamily="34" charset="0"/>
                <a:cs typeface="Arial" panose="020B0604020202020204" pitchFamily="34" charset="0"/>
              </a:rPr>
              <a:t>Method 2: Parametric Segmentation</a:t>
            </a:r>
            <a:endParaRPr lang="en-US" sz="2400" b="1" dirty="0">
              <a:latin typeface="Arial" panose="020B0604020202020204" pitchFamily="34" charset="0"/>
              <a:cs typeface="Arial" panose="020B0604020202020204" pitchFamily="34" charset="0"/>
            </a:endParaRPr>
          </a:p>
        </p:txBody>
      </p:sp>
      <p:sp>
        <p:nvSpPr>
          <p:cNvPr id="13" name="Content Placeholder 2">
            <a:extLst>
              <a:ext uri="{FF2B5EF4-FFF2-40B4-BE49-F238E27FC236}">
                <a16:creationId xmlns:a16="http://schemas.microsoft.com/office/drawing/2014/main" id="{C519A511-2A3E-6E76-8736-96241FF162B0}"/>
              </a:ext>
            </a:extLst>
          </p:cNvPr>
          <p:cNvSpPr txBox="1">
            <a:spLocks/>
          </p:cNvSpPr>
          <p:nvPr/>
        </p:nvSpPr>
        <p:spPr>
          <a:xfrm>
            <a:off x="419726" y="724395"/>
            <a:ext cx="11345556" cy="5834901"/>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US" sz="1800" dirty="0">
                <a:latin typeface="Arial Narrow" panose="020B0604020202020204" pitchFamily="34" charset="0"/>
                <a:cs typeface="Arial Narrow" panose="020B0604020202020204" pitchFamily="34" charset="0"/>
              </a:rPr>
              <a:t>Here is the result of 1D and 3D gaussian for varying scales:</a:t>
            </a: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marL="285750" indent="-285750" algn="l">
              <a:buFontTx/>
              <a:buChar char="-"/>
            </a:pPr>
            <a:endParaRPr lang="en-US" sz="1800" dirty="0">
              <a:latin typeface="Arial Narrow" panose="020B0604020202020204" pitchFamily="34" charset="0"/>
              <a:cs typeface="Arial Narrow" panose="020B0604020202020204" pitchFamily="34" charset="0"/>
            </a:endParaRPr>
          </a:p>
          <a:p>
            <a:pPr algn="l"/>
            <a:r>
              <a:rPr lang="en-US" sz="1800" dirty="0">
                <a:latin typeface="Arial Narrow" panose="020B0604020202020204" pitchFamily="34" charset="0"/>
                <a:cs typeface="Arial Narrow" panose="020B0604020202020204" pitchFamily="34" charset="0"/>
              </a:rPr>
              <a:t>As we can see, some of the probabilities are actually low that is why we didn’t get a good segmentation before. However, if we apply probability scaling, we can improve the segmented region.</a:t>
            </a:r>
          </a:p>
        </p:txBody>
      </p:sp>
      <p:pic>
        <p:nvPicPr>
          <p:cNvPr id="15" name="Picture 14">
            <a:extLst>
              <a:ext uri="{FF2B5EF4-FFF2-40B4-BE49-F238E27FC236}">
                <a16:creationId xmlns:a16="http://schemas.microsoft.com/office/drawing/2014/main" id="{E0256A48-696B-9828-41BA-4DE6D5A653BD}"/>
              </a:ext>
            </a:extLst>
          </p:cNvPr>
          <p:cNvPicPr>
            <a:picLocks noChangeAspect="1"/>
          </p:cNvPicPr>
          <p:nvPr/>
        </p:nvPicPr>
        <p:blipFill>
          <a:blip r:embed="rId2"/>
          <a:stretch>
            <a:fillRect/>
          </a:stretch>
        </p:blipFill>
        <p:spPr>
          <a:xfrm>
            <a:off x="8976161" y="1449000"/>
            <a:ext cx="2532558" cy="1980000"/>
          </a:xfrm>
          <a:prstGeom prst="rect">
            <a:avLst/>
          </a:prstGeom>
        </p:spPr>
      </p:pic>
      <p:pic>
        <p:nvPicPr>
          <p:cNvPr id="16" name="Picture 15">
            <a:extLst>
              <a:ext uri="{FF2B5EF4-FFF2-40B4-BE49-F238E27FC236}">
                <a16:creationId xmlns:a16="http://schemas.microsoft.com/office/drawing/2014/main" id="{9D117DCE-5932-91FF-3AE2-5BDFE7A1E2C3}"/>
              </a:ext>
            </a:extLst>
          </p:cNvPr>
          <p:cNvPicPr>
            <a:picLocks noChangeAspect="1"/>
          </p:cNvPicPr>
          <p:nvPr/>
        </p:nvPicPr>
        <p:blipFill>
          <a:blip r:embed="rId3"/>
          <a:stretch>
            <a:fillRect/>
          </a:stretch>
        </p:blipFill>
        <p:spPr>
          <a:xfrm>
            <a:off x="6390267" y="1449000"/>
            <a:ext cx="2496273" cy="1980000"/>
          </a:xfrm>
          <a:prstGeom prst="rect">
            <a:avLst/>
          </a:prstGeom>
        </p:spPr>
      </p:pic>
      <p:pic>
        <p:nvPicPr>
          <p:cNvPr id="17" name="Picture 16">
            <a:extLst>
              <a:ext uri="{FF2B5EF4-FFF2-40B4-BE49-F238E27FC236}">
                <a16:creationId xmlns:a16="http://schemas.microsoft.com/office/drawing/2014/main" id="{3F05AB80-AC44-619F-B9E0-7B9D70C39153}"/>
              </a:ext>
            </a:extLst>
          </p:cNvPr>
          <p:cNvPicPr>
            <a:picLocks noChangeAspect="1"/>
          </p:cNvPicPr>
          <p:nvPr/>
        </p:nvPicPr>
        <p:blipFill>
          <a:blip r:embed="rId4"/>
          <a:stretch>
            <a:fillRect/>
          </a:stretch>
        </p:blipFill>
        <p:spPr>
          <a:xfrm>
            <a:off x="3785358" y="1449000"/>
            <a:ext cx="2515288" cy="1980000"/>
          </a:xfrm>
          <a:prstGeom prst="rect">
            <a:avLst/>
          </a:prstGeom>
        </p:spPr>
      </p:pic>
      <p:pic>
        <p:nvPicPr>
          <p:cNvPr id="18" name="Picture 17">
            <a:extLst>
              <a:ext uri="{FF2B5EF4-FFF2-40B4-BE49-F238E27FC236}">
                <a16:creationId xmlns:a16="http://schemas.microsoft.com/office/drawing/2014/main" id="{DA8FE0C4-21D1-A4FC-00F9-36F55DC8FCA7}"/>
              </a:ext>
            </a:extLst>
          </p:cNvPr>
          <p:cNvPicPr>
            <a:picLocks noChangeAspect="1"/>
          </p:cNvPicPr>
          <p:nvPr/>
        </p:nvPicPr>
        <p:blipFill>
          <a:blip r:embed="rId5"/>
          <a:stretch>
            <a:fillRect/>
          </a:stretch>
        </p:blipFill>
        <p:spPr>
          <a:xfrm>
            <a:off x="1134077" y="1449000"/>
            <a:ext cx="2561660" cy="1980000"/>
          </a:xfrm>
          <a:prstGeom prst="rect">
            <a:avLst/>
          </a:prstGeom>
        </p:spPr>
      </p:pic>
      <p:sp>
        <p:nvSpPr>
          <p:cNvPr id="19" name="TextBox 18">
            <a:extLst>
              <a:ext uri="{FF2B5EF4-FFF2-40B4-BE49-F238E27FC236}">
                <a16:creationId xmlns:a16="http://schemas.microsoft.com/office/drawing/2014/main" id="{24D59381-C3F4-66AB-058C-0979B7F240FE}"/>
              </a:ext>
            </a:extLst>
          </p:cNvPr>
          <p:cNvSpPr txBox="1"/>
          <p:nvPr/>
        </p:nvSpPr>
        <p:spPr>
          <a:xfrm>
            <a:off x="1382927" y="1079668"/>
            <a:ext cx="2063959" cy="369332"/>
          </a:xfrm>
          <a:prstGeom prst="rect">
            <a:avLst/>
          </a:prstGeom>
          <a:noFill/>
        </p:spPr>
        <p:txBody>
          <a:bodyPr wrap="square" rtlCol="0">
            <a:spAutoFit/>
          </a:bodyPr>
          <a:lstStyle/>
          <a:p>
            <a:pPr algn="ctr"/>
            <a:r>
              <a:rPr lang="en-US" b="1" dirty="0"/>
              <a:t>p&gt;0.8</a:t>
            </a:r>
          </a:p>
        </p:txBody>
      </p:sp>
      <p:sp>
        <p:nvSpPr>
          <p:cNvPr id="20" name="TextBox 19">
            <a:extLst>
              <a:ext uri="{FF2B5EF4-FFF2-40B4-BE49-F238E27FC236}">
                <a16:creationId xmlns:a16="http://schemas.microsoft.com/office/drawing/2014/main" id="{6BC9D05C-7948-4885-357C-94E980F54175}"/>
              </a:ext>
            </a:extLst>
          </p:cNvPr>
          <p:cNvSpPr txBox="1"/>
          <p:nvPr/>
        </p:nvSpPr>
        <p:spPr>
          <a:xfrm>
            <a:off x="4011022" y="1079668"/>
            <a:ext cx="2063959" cy="369332"/>
          </a:xfrm>
          <a:prstGeom prst="rect">
            <a:avLst/>
          </a:prstGeom>
          <a:noFill/>
        </p:spPr>
        <p:txBody>
          <a:bodyPr wrap="square" rtlCol="0">
            <a:spAutoFit/>
          </a:bodyPr>
          <a:lstStyle/>
          <a:p>
            <a:pPr algn="ctr"/>
            <a:r>
              <a:rPr lang="en-US" b="1" dirty="0"/>
              <a:t>p&gt;0.5</a:t>
            </a:r>
          </a:p>
        </p:txBody>
      </p:sp>
      <p:sp>
        <p:nvSpPr>
          <p:cNvPr id="21" name="TextBox 20">
            <a:extLst>
              <a:ext uri="{FF2B5EF4-FFF2-40B4-BE49-F238E27FC236}">
                <a16:creationId xmlns:a16="http://schemas.microsoft.com/office/drawing/2014/main" id="{8C512B41-40CE-1CE5-3614-472117D353CD}"/>
              </a:ext>
            </a:extLst>
          </p:cNvPr>
          <p:cNvSpPr txBox="1"/>
          <p:nvPr/>
        </p:nvSpPr>
        <p:spPr>
          <a:xfrm>
            <a:off x="6606423" y="1078153"/>
            <a:ext cx="2063959" cy="369332"/>
          </a:xfrm>
          <a:prstGeom prst="rect">
            <a:avLst/>
          </a:prstGeom>
          <a:noFill/>
        </p:spPr>
        <p:txBody>
          <a:bodyPr wrap="square" rtlCol="0">
            <a:spAutoFit/>
          </a:bodyPr>
          <a:lstStyle/>
          <a:p>
            <a:pPr algn="ctr"/>
            <a:r>
              <a:rPr lang="en-US" b="1" dirty="0"/>
              <a:t>p&gt;0.1</a:t>
            </a:r>
          </a:p>
        </p:txBody>
      </p:sp>
      <p:sp>
        <p:nvSpPr>
          <p:cNvPr id="22" name="TextBox 21">
            <a:extLst>
              <a:ext uri="{FF2B5EF4-FFF2-40B4-BE49-F238E27FC236}">
                <a16:creationId xmlns:a16="http://schemas.microsoft.com/office/drawing/2014/main" id="{55F2AB7D-30F2-49AF-AC8C-ABB5FAF6D844}"/>
              </a:ext>
            </a:extLst>
          </p:cNvPr>
          <p:cNvSpPr txBox="1"/>
          <p:nvPr/>
        </p:nvSpPr>
        <p:spPr>
          <a:xfrm>
            <a:off x="9230823" y="1078153"/>
            <a:ext cx="2063959" cy="369332"/>
          </a:xfrm>
          <a:prstGeom prst="rect">
            <a:avLst/>
          </a:prstGeom>
          <a:noFill/>
        </p:spPr>
        <p:txBody>
          <a:bodyPr wrap="square" rtlCol="0">
            <a:spAutoFit/>
          </a:bodyPr>
          <a:lstStyle/>
          <a:p>
            <a:pPr algn="ctr"/>
            <a:r>
              <a:rPr lang="en-US" b="1" dirty="0"/>
              <a:t>p&gt;0.1</a:t>
            </a:r>
          </a:p>
        </p:txBody>
      </p:sp>
      <p:pic>
        <p:nvPicPr>
          <p:cNvPr id="23" name="Picture 22">
            <a:extLst>
              <a:ext uri="{FF2B5EF4-FFF2-40B4-BE49-F238E27FC236}">
                <a16:creationId xmlns:a16="http://schemas.microsoft.com/office/drawing/2014/main" id="{77CFB64C-D2CA-87E5-56DE-611E4B142F62}"/>
              </a:ext>
            </a:extLst>
          </p:cNvPr>
          <p:cNvPicPr>
            <a:picLocks noChangeAspect="1"/>
          </p:cNvPicPr>
          <p:nvPr/>
        </p:nvPicPr>
        <p:blipFill>
          <a:blip r:embed="rId6"/>
          <a:stretch>
            <a:fillRect/>
          </a:stretch>
        </p:blipFill>
        <p:spPr>
          <a:xfrm>
            <a:off x="1134076" y="3641845"/>
            <a:ext cx="2561660" cy="2001479"/>
          </a:xfrm>
          <a:prstGeom prst="rect">
            <a:avLst/>
          </a:prstGeom>
        </p:spPr>
      </p:pic>
      <p:pic>
        <p:nvPicPr>
          <p:cNvPr id="24" name="Picture 23">
            <a:extLst>
              <a:ext uri="{FF2B5EF4-FFF2-40B4-BE49-F238E27FC236}">
                <a16:creationId xmlns:a16="http://schemas.microsoft.com/office/drawing/2014/main" id="{2859F410-4485-B84B-161C-7DDF43232245}"/>
              </a:ext>
            </a:extLst>
          </p:cNvPr>
          <p:cNvPicPr>
            <a:picLocks noChangeAspect="1"/>
          </p:cNvPicPr>
          <p:nvPr/>
        </p:nvPicPr>
        <p:blipFill>
          <a:blip r:embed="rId7"/>
          <a:stretch>
            <a:fillRect/>
          </a:stretch>
        </p:blipFill>
        <p:spPr>
          <a:xfrm>
            <a:off x="3755378" y="3641845"/>
            <a:ext cx="2561659" cy="2004019"/>
          </a:xfrm>
          <a:prstGeom prst="rect">
            <a:avLst/>
          </a:prstGeom>
        </p:spPr>
      </p:pic>
      <p:pic>
        <p:nvPicPr>
          <p:cNvPr id="25" name="Picture 24">
            <a:extLst>
              <a:ext uri="{FF2B5EF4-FFF2-40B4-BE49-F238E27FC236}">
                <a16:creationId xmlns:a16="http://schemas.microsoft.com/office/drawing/2014/main" id="{1479428C-0EAB-B4CC-3CC8-FA2391D3177C}"/>
              </a:ext>
            </a:extLst>
          </p:cNvPr>
          <p:cNvPicPr>
            <a:picLocks noChangeAspect="1"/>
          </p:cNvPicPr>
          <p:nvPr/>
        </p:nvPicPr>
        <p:blipFill>
          <a:blip r:embed="rId8"/>
          <a:stretch>
            <a:fillRect/>
          </a:stretch>
        </p:blipFill>
        <p:spPr>
          <a:xfrm>
            <a:off x="6390266" y="3657725"/>
            <a:ext cx="2561659" cy="1991107"/>
          </a:xfrm>
          <a:prstGeom prst="rect">
            <a:avLst/>
          </a:prstGeom>
        </p:spPr>
      </p:pic>
      <p:pic>
        <p:nvPicPr>
          <p:cNvPr id="26" name="Picture 25">
            <a:extLst>
              <a:ext uri="{FF2B5EF4-FFF2-40B4-BE49-F238E27FC236}">
                <a16:creationId xmlns:a16="http://schemas.microsoft.com/office/drawing/2014/main" id="{57DC1B26-60E2-9B4C-0A7A-0445C8DDF2D0}"/>
              </a:ext>
            </a:extLst>
          </p:cNvPr>
          <p:cNvPicPr>
            <a:picLocks noChangeAspect="1"/>
          </p:cNvPicPr>
          <p:nvPr/>
        </p:nvPicPr>
        <p:blipFill>
          <a:blip r:embed="rId9"/>
          <a:stretch>
            <a:fillRect/>
          </a:stretch>
        </p:blipFill>
        <p:spPr>
          <a:xfrm>
            <a:off x="8993377" y="3678921"/>
            <a:ext cx="2554893" cy="1964403"/>
          </a:xfrm>
          <a:prstGeom prst="rect">
            <a:avLst/>
          </a:prstGeom>
        </p:spPr>
      </p:pic>
      <p:sp>
        <p:nvSpPr>
          <p:cNvPr id="2" name="Slide Number Placeholder 1">
            <a:extLst>
              <a:ext uri="{FF2B5EF4-FFF2-40B4-BE49-F238E27FC236}">
                <a16:creationId xmlns:a16="http://schemas.microsoft.com/office/drawing/2014/main" id="{66B3E7EE-F10E-4C07-E5A3-8F62318D4E51}"/>
              </a:ext>
            </a:extLst>
          </p:cNvPr>
          <p:cNvSpPr>
            <a:spLocks noGrp="1"/>
          </p:cNvSpPr>
          <p:nvPr>
            <p:ph type="sldNum" sz="quarter" idx="12"/>
          </p:nvPr>
        </p:nvSpPr>
        <p:spPr/>
        <p:txBody>
          <a:bodyPr/>
          <a:lstStyle/>
          <a:p>
            <a:fld id="{81F4810B-317C-FF4D-942F-0C2DA7B2DAEF}" type="slidenum">
              <a:rPr lang="en-US" smtClean="0"/>
              <a:t>11</a:t>
            </a:fld>
            <a:endParaRPr lang="en-US"/>
          </a:p>
        </p:txBody>
      </p:sp>
    </p:spTree>
    <p:extLst>
      <p:ext uri="{BB962C8B-B14F-4D97-AF65-F5344CB8AC3E}">
        <p14:creationId xmlns:p14="http://schemas.microsoft.com/office/powerpoint/2010/main" val="6783986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3B0EAA-B7D8-2C6D-2602-477372C160D4}"/>
              </a:ext>
            </a:extLst>
          </p:cNvPr>
          <p:cNvSpPr/>
          <p:nvPr/>
        </p:nvSpPr>
        <p:spPr>
          <a:xfrm>
            <a:off x="0" y="0"/>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Method 3</a:t>
            </a:r>
            <a:r>
              <a:rPr lang="en-US" sz="2400" b="1">
                <a:latin typeface="Arial" panose="020B0604020202020204" pitchFamily="34" charset="0"/>
                <a:cs typeface="Arial" panose="020B0604020202020204" pitchFamily="34" charset="0"/>
              </a:rPr>
              <a:t>: Non-parametric </a:t>
            </a:r>
            <a:r>
              <a:rPr lang="en-US" sz="2400" b="1" dirty="0">
                <a:latin typeface="Arial" panose="020B0604020202020204" pitchFamily="34" charset="0"/>
                <a:cs typeface="Arial" panose="020B0604020202020204" pitchFamily="34" charset="0"/>
              </a:rPr>
              <a:t>Segmentation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1CFC05A-CFC3-45EF-79C4-BDADD0F0BE7D}"/>
                  </a:ext>
                </a:extLst>
              </p:cNvPr>
              <p:cNvSpPr>
                <a:spLocks noGrp="1"/>
              </p:cNvSpPr>
              <p:nvPr>
                <p:ph idx="1"/>
              </p:nvPr>
            </p:nvSpPr>
            <p:spPr>
              <a:xfrm>
                <a:off x="325677" y="621784"/>
                <a:ext cx="5770323" cy="6056334"/>
              </a:xfrm>
            </p:spPr>
            <p:txBody>
              <a:bodyPr>
                <a:normAutofit/>
              </a:bodyPr>
              <a:lstStyle/>
              <a:p>
                <a:pPr algn="just"/>
                <a:r>
                  <a:rPr lang="en-US" sz="1800" dirty="0">
                    <a:latin typeface="Arial" panose="020B0604020202020204" pitchFamily="34" charset="0"/>
                    <a:cs typeface="Arial" panose="020B0604020202020204" pitchFamily="34" charset="0"/>
                  </a:rPr>
                  <a:t>Non-parametric segmentation is also known as histogram backpropagation. The idea of method 3 is to represent color space not by the RGB but by normalized chromaticity coordinates (NCC). NCC separates brightness and chromaticity (pure color) information.</a:t>
                </a:r>
              </a:p>
              <a:p>
                <a:pPr algn="just"/>
                <a:r>
                  <a:rPr lang="en-US" sz="1800" dirty="0">
                    <a:latin typeface="Arial" panose="020B0604020202020204" pitchFamily="34" charset="0"/>
                    <a:cs typeface="Arial" panose="020B0604020202020204" pitchFamily="34" charset="0"/>
                  </a:rPr>
                  <a:t>To do this, per pixel, let </a:t>
                </a:r>
              </a:p>
              <a:p>
                <a:pPr marL="0" indent="0" algn="ctr">
                  <a:buNone/>
                </a:pPr>
                <a:r>
                  <a:rPr lang="en-US" sz="1800" b="1" dirty="0">
                    <a:latin typeface="Arial" panose="020B0604020202020204" pitchFamily="34" charset="0"/>
                    <a:cs typeface="Arial" panose="020B0604020202020204" pitchFamily="34" charset="0"/>
                  </a:rPr>
                  <a:t>	I = R+G+B 		(Eq. 1)</a:t>
                </a:r>
                <a:endParaRPr lang="en-US" sz="1800" dirty="0">
                  <a:latin typeface="Arial" panose="020B0604020202020204" pitchFamily="34" charset="0"/>
                  <a:cs typeface="Arial" panose="020B0604020202020204" pitchFamily="34" charset="0"/>
                </a:endParaRPr>
              </a:p>
              <a:p>
                <a:pPr algn="just"/>
                <a:r>
                  <a:rPr lang="en-US" sz="1800" dirty="0">
                    <a:latin typeface="Arial" panose="020B0604020202020204" pitchFamily="34" charset="0"/>
                    <a:cs typeface="Arial" panose="020B0604020202020204" pitchFamily="34" charset="0"/>
                  </a:rPr>
                  <a:t>Then the normalized chromaticity coordinates are</a:t>
                </a:r>
              </a:p>
              <a:p>
                <a:pPr marL="0" indent="0" algn="ctr">
                  <a:buNone/>
                </a:pPr>
                <a:r>
                  <a:rPr lang="en-US" sz="1800" dirty="0">
                    <a:latin typeface="Arial" panose="020B0604020202020204" pitchFamily="34" charset="0"/>
                    <a:cs typeface="Arial" panose="020B0604020202020204" pitchFamily="34" charset="0"/>
                  </a:rPr>
                  <a:t> </a:t>
                </a:r>
                <a14:m>
                  <m:oMath xmlns:m="http://schemas.openxmlformats.org/officeDocument/2006/math">
                    <m:r>
                      <a:rPr lang="en-US" sz="2000" b="1" i="0" smtClean="0">
                        <a:latin typeface="Cambria Math" panose="02040503050406030204" pitchFamily="18" charset="0"/>
                        <a:cs typeface="Arial" panose="020B0604020202020204" pitchFamily="34" charset="0"/>
                      </a:rPr>
                      <m:t>𝐫</m:t>
                    </m:r>
                    <m:r>
                      <a:rPr lang="en-US" sz="2000" b="1" i="0" smtClean="0">
                        <a:latin typeface="Cambria Math" panose="02040503050406030204" pitchFamily="18" charset="0"/>
                        <a:cs typeface="Arial" panose="020B0604020202020204" pitchFamily="34" charset="0"/>
                      </a:rPr>
                      <m:t>=</m:t>
                    </m:r>
                    <m:f>
                      <m:fPr>
                        <m:ctrlPr>
                          <a:rPr lang="en-US" sz="2000" b="1" i="1" smtClean="0">
                            <a:latin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cs typeface="Arial" panose="020B0604020202020204" pitchFamily="34" charset="0"/>
                          </a:rPr>
                          <m:t>𝑹</m:t>
                        </m:r>
                      </m:num>
                      <m:den>
                        <m:r>
                          <a:rPr lang="en-US" sz="2000" b="1" i="1" smtClean="0">
                            <a:latin typeface="Cambria Math" panose="02040503050406030204" pitchFamily="18" charset="0"/>
                            <a:cs typeface="Arial" panose="020B0604020202020204" pitchFamily="34" charset="0"/>
                          </a:rPr>
                          <m:t>𝑰</m:t>
                        </m:r>
                      </m:den>
                    </m:f>
                    <m:r>
                      <a:rPr lang="en-US" sz="2000" b="1" i="1" smtClean="0">
                        <a:latin typeface="Cambria Math" panose="02040503050406030204" pitchFamily="18" charset="0"/>
                        <a:cs typeface="Arial" panose="020B0604020202020204" pitchFamily="34" charset="0"/>
                      </a:rPr>
                      <m:t>,</m:t>
                    </m:r>
                    <m:r>
                      <a:rPr lang="en-US" sz="2000" b="1" i="0" smtClean="0">
                        <a:latin typeface="Cambria Math" panose="02040503050406030204" pitchFamily="18" charset="0"/>
                        <a:cs typeface="Arial" panose="020B0604020202020204" pitchFamily="34" charset="0"/>
                      </a:rPr>
                      <m:t>𝐠</m:t>
                    </m:r>
                    <m:r>
                      <a:rPr lang="en-US" sz="2000" b="1">
                        <a:latin typeface="Cambria Math" panose="02040503050406030204" pitchFamily="18" charset="0"/>
                        <a:cs typeface="Arial" panose="020B0604020202020204" pitchFamily="34" charset="0"/>
                      </a:rPr>
                      <m:t>=</m:t>
                    </m:r>
                    <m:f>
                      <m:fPr>
                        <m:ctrlPr>
                          <a:rPr lang="en-US" sz="2000" b="1" i="1">
                            <a:latin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cs typeface="Arial" panose="020B0604020202020204" pitchFamily="34" charset="0"/>
                          </a:rPr>
                          <m:t>𝑮</m:t>
                        </m:r>
                      </m:num>
                      <m:den>
                        <m:r>
                          <a:rPr lang="en-US" sz="2000" b="1" i="1">
                            <a:latin typeface="Cambria Math" panose="02040503050406030204" pitchFamily="18" charset="0"/>
                            <a:cs typeface="Arial" panose="020B0604020202020204" pitchFamily="34" charset="0"/>
                          </a:rPr>
                          <m:t>𝑰</m:t>
                        </m:r>
                      </m:den>
                    </m:f>
                  </m:oMath>
                </a14:m>
                <a:r>
                  <a:rPr lang="en-US" sz="2000" b="1" dirty="0">
                    <a:latin typeface="Arial" panose="020B0604020202020204" pitchFamily="34" charset="0"/>
                    <a:cs typeface="Arial" panose="020B0604020202020204" pitchFamily="34" charset="0"/>
                  </a:rPr>
                  <a:t>, </a:t>
                </a:r>
                <a14:m>
                  <m:oMath xmlns:m="http://schemas.openxmlformats.org/officeDocument/2006/math">
                    <m:r>
                      <a:rPr lang="en-US" sz="2000" b="1" i="1" dirty="0" smtClean="0">
                        <a:latin typeface="Cambria Math" panose="02040503050406030204" pitchFamily="18" charset="0"/>
                        <a:cs typeface="Arial" panose="020B0604020202020204" pitchFamily="34" charset="0"/>
                      </a:rPr>
                      <m:t>𝐛</m:t>
                    </m:r>
                    <m:r>
                      <a:rPr lang="en-US" sz="2000" b="1">
                        <a:latin typeface="Cambria Math" panose="02040503050406030204" pitchFamily="18" charset="0"/>
                        <a:cs typeface="Arial" panose="020B0604020202020204" pitchFamily="34" charset="0"/>
                      </a:rPr>
                      <m:t>=</m:t>
                    </m:r>
                    <m:f>
                      <m:fPr>
                        <m:ctrlPr>
                          <a:rPr lang="en-US" sz="2000" b="1" i="1">
                            <a:latin typeface="Cambria Math" panose="02040503050406030204" pitchFamily="18" charset="0"/>
                            <a:cs typeface="Arial" panose="020B0604020202020204" pitchFamily="34" charset="0"/>
                          </a:rPr>
                        </m:ctrlPr>
                      </m:fPr>
                      <m:num>
                        <m:r>
                          <a:rPr lang="en-US" sz="2000" b="1" i="1" smtClean="0">
                            <a:latin typeface="Cambria Math" panose="02040503050406030204" pitchFamily="18" charset="0"/>
                            <a:cs typeface="Arial" panose="020B0604020202020204" pitchFamily="34" charset="0"/>
                          </a:rPr>
                          <m:t>𝑩</m:t>
                        </m:r>
                      </m:num>
                      <m:den>
                        <m:r>
                          <a:rPr lang="en-US" sz="2000" b="1" i="1">
                            <a:latin typeface="Cambria Math" panose="02040503050406030204" pitchFamily="18" charset="0"/>
                            <a:cs typeface="Arial" panose="020B0604020202020204" pitchFamily="34" charset="0"/>
                          </a:rPr>
                          <m:t>𝑰</m:t>
                        </m:r>
                      </m:den>
                    </m:f>
                  </m:oMath>
                </a14:m>
                <a:r>
                  <a:rPr lang="en-US" sz="1800" b="1" dirty="0">
                    <a:latin typeface="Arial" panose="020B0604020202020204" pitchFamily="34" charset="0"/>
                    <a:cs typeface="Arial" panose="020B0604020202020204" pitchFamily="34" charset="0"/>
                  </a:rPr>
                  <a:t>		(Eq.2)</a:t>
                </a:r>
              </a:p>
              <a:p>
                <a:r>
                  <a:rPr lang="en-US" sz="1800" dirty="0">
                    <a:latin typeface="Arial" panose="020B0604020202020204" pitchFamily="34" charset="0"/>
                    <a:cs typeface="Arial" panose="020B0604020202020204" pitchFamily="34" charset="0"/>
                  </a:rPr>
                  <a:t>Note that </a:t>
                </a:r>
                <a:r>
                  <a:rPr lang="en-US" sz="1800" dirty="0" err="1">
                    <a:latin typeface="Arial" panose="020B0604020202020204" pitchFamily="34" charset="0"/>
                    <a:cs typeface="Arial" panose="020B0604020202020204" pitchFamily="34" charset="0"/>
                  </a:rPr>
                  <a:t>r+g+b</a:t>
                </a:r>
                <a:r>
                  <a:rPr lang="en-US" sz="1800" dirty="0">
                    <a:latin typeface="Arial" panose="020B0604020202020204" pitchFamily="34" charset="0"/>
                    <a:cs typeface="Arial" panose="020B0604020202020204" pitchFamily="34" charset="0"/>
                  </a:rPr>
                  <a:t> = 1 -&gt; b = 1-r-g. Thus, we can represent chromaticity by just two coordinates, r and g while brightness information is in I. </a:t>
                </a:r>
              </a:p>
              <a:p>
                <a:r>
                  <a:rPr lang="en-US" sz="1800" dirty="0">
                    <a:latin typeface="Arial" panose="020B0604020202020204" pitchFamily="34" charset="0"/>
                    <a:cs typeface="Arial" panose="020B0604020202020204" pitchFamily="34" charset="0"/>
                  </a:rPr>
                  <a:t>In method 3, a pixel is given a value equal to its histogram value in chromaticity space. Obtaining a 2D histogram can be implemented rapidly by converting the </a:t>
                </a:r>
                <a:r>
                  <a:rPr lang="en-US" sz="1800" dirty="0" err="1">
                    <a:latin typeface="Arial" panose="020B0604020202020204" pitchFamily="34" charset="0"/>
                    <a:cs typeface="Arial" panose="020B0604020202020204" pitchFamily="34" charset="0"/>
                  </a:rPr>
                  <a:t>r,g</a:t>
                </a:r>
                <a:r>
                  <a:rPr lang="en-US" sz="1800" dirty="0">
                    <a:latin typeface="Arial" panose="020B0604020202020204" pitchFamily="34" charset="0"/>
                    <a:cs typeface="Arial" panose="020B0604020202020204" pitchFamily="34" charset="0"/>
                  </a:rPr>
                  <a:t> values into integers and binning the image values in a matrix. The matrix can then be concatenated into a look-up table with the indices being a function of the bin indices for r and g</a:t>
                </a:r>
              </a:p>
            </p:txBody>
          </p:sp>
        </mc:Choice>
        <mc:Fallback>
          <p:sp>
            <p:nvSpPr>
              <p:cNvPr id="3" name="Content Placeholder 2">
                <a:extLst>
                  <a:ext uri="{FF2B5EF4-FFF2-40B4-BE49-F238E27FC236}">
                    <a16:creationId xmlns:a16="http://schemas.microsoft.com/office/drawing/2014/main" id="{51CFC05A-CFC3-45EF-79C4-BDADD0F0BE7D}"/>
                  </a:ext>
                </a:extLst>
              </p:cNvPr>
              <p:cNvSpPr>
                <a:spLocks noGrp="1" noRot="1" noChangeAspect="1" noMove="1" noResize="1" noEditPoints="1" noAdjustHandles="1" noChangeArrowheads="1" noChangeShapeType="1" noTextEdit="1"/>
              </p:cNvSpPr>
              <p:nvPr>
                <p:ph idx="1"/>
              </p:nvPr>
            </p:nvSpPr>
            <p:spPr>
              <a:xfrm>
                <a:off x="325677" y="621784"/>
                <a:ext cx="5770323" cy="6056334"/>
              </a:xfrm>
              <a:blipFill>
                <a:blip r:embed="rId2"/>
                <a:stretch>
                  <a:fillRect l="-658" t="-1046" r="-877"/>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B260A715-97B7-20C2-AFBD-D60D861D6743}"/>
              </a:ext>
            </a:extLst>
          </p:cNvPr>
          <p:cNvPicPr>
            <a:picLocks noChangeAspect="1"/>
          </p:cNvPicPr>
          <p:nvPr/>
        </p:nvPicPr>
        <p:blipFill>
          <a:blip r:embed="rId3"/>
          <a:stretch>
            <a:fillRect/>
          </a:stretch>
        </p:blipFill>
        <p:spPr>
          <a:xfrm>
            <a:off x="6555802" y="552597"/>
            <a:ext cx="5310521" cy="6305403"/>
          </a:xfrm>
          <a:prstGeom prst="rect">
            <a:avLst/>
          </a:prstGeom>
        </p:spPr>
      </p:pic>
      <p:sp>
        <p:nvSpPr>
          <p:cNvPr id="8" name="Slide Number Placeholder 7">
            <a:extLst>
              <a:ext uri="{FF2B5EF4-FFF2-40B4-BE49-F238E27FC236}">
                <a16:creationId xmlns:a16="http://schemas.microsoft.com/office/drawing/2014/main" id="{4857B095-CC8B-574C-D42E-C418E62C7246}"/>
              </a:ext>
            </a:extLst>
          </p:cNvPr>
          <p:cNvSpPr>
            <a:spLocks noGrp="1"/>
          </p:cNvSpPr>
          <p:nvPr>
            <p:ph type="sldNum" sz="quarter" idx="12"/>
          </p:nvPr>
        </p:nvSpPr>
        <p:spPr/>
        <p:txBody>
          <a:bodyPr/>
          <a:lstStyle/>
          <a:p>
            <a:fld id="{81F4810B-317C-FF4D-942F-0C2DA7B2DAEF}" type="slidenum">
              <a:rPr lang="en-US" smtClean="0"/>
              <a:t>12</a:t>
            </a:fld>
            <a:endParaRPr lang="en-US"/>
          </a:p>
        </p:txBody>
      </p:sp>
    </p:spTree>
    <p:extLst>
      <p:ext uri="{BB962C8B-B14F-4D97-AF65-F5344CB8AC3E}">
        <p14:creationId xmlns:p14="http://schemas.microsoft.com/office/powerpoint/2010/main" val="22926236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3B0EAA-B7D8-2C6D-2602-477372C160D4}"/>
              </a:ext>
            </a:extLst>
          </p:cNvPr>
          <p:cNvSpPr/>
          <p:nvPr/>
        </p:nvSpPr>
        <p:spPr>
          <a:xfrm>
            <a:off x="0" y="0"/>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Method 3</a:t>
            </a:r>
            <a:r>
              <a:rPr lang="en-US" sz="2400" b="1">
                <a:latin typeface="Arial" panose="020B0604020202020204" pitchFamily="34" charset="0"/>
                <a:cs typeface="Arial" panose="020B0604020202020204" pitchFamily="34" charset="0"/>
              </a:rPr>
              <a:t>: Non-parametric </a:t>
            </a:r>
            <a:r>
              <a:rPr lang="en-US" sz="2400" b="1" dirty="0">
                <a:latin typeface="Arial" panose="020B0604020202020204" pitchFamily="34" charset="0"/>
                <a:cs typeface="Arial" panose="020B0604020202020204" pitchFamily="34" charset="0"/>
              </a:rPr>
              <a:t>Segmentation</a:t>
            </a:r>
          </a:p>
        </p:txBody>
      </p:sp>
      <p:sp>
        <p:nvSpPr>
          <p:cNvPr id="4" name="Content Placeholder 3">
            <a:extLst>
              <a:ext uri="{FF2B5EF4-FFF2-40B4-BE49-F238E27FC236}">
                <a16:creationId xmlns:a16="http://schemas.microsoft.com/office/drawing/2014/main" id="{AC43E799-E235-A748-0FCD-42CE5D016091}"/>
              </a:ext>
            </a:extLst>
          </p:cNvPr>
          <p:cNvSpPr>
            <a:spLocks noGrp="1"/>
          </p:cNvSpPr>
          <p:nvPr>
            <p:ph idx="1"/>
          </p:nvPr>
        </p:nvSpPr>
        <p:spPr>
          <a:xfrm>
            <a:off x="149902" y="554636"/>
            <a:ext cx="11203898" cy="5622327"/>
          </a:xfrm>
        </p:spPr>
        <p:txBody>
          <a:bodyPr/>
          <a:lstStyle/>
          <a:p>
            <a:r>
              <a:rPr lang="en-US" dirty="0"/>
              <a:t>Checking the workplace:</a:t>
            </a:r>
          </a:p>
        </p:txBody>
      </p:sp>
      <p:pic>
        <p:nvPicPr>
          <p:cNvPr id="6" name="Picture 5">
            <a:extLst>
              <a:ext uri="{FF2B5EF4-FFF2-40B4-BE49-F238E27FC236}">
                <a16:creationId xmlns:a16="http://schemas.microsoft.com/office/drawing/2014/main" id="{882835CA-D701-B6E6-8808-3DBF1028737B}"/>
              </a:ext>
            </a:extLst>
          </p:cNvPr>
          <p:cNvPicPr>
            <a:picLocks noChangeAspect="1"/>
          </p:cNvPicPr>
          <p:nvPr/>
        </p:nvPicPr>
        <p:blipFill>
          <a:blip r:embed="rId2"/>
          <a:stretch>
            <a:fillRect/>
          </a:stretch>
        </p:blipFill>
        <p:spPr>
          <a:xfrm>
            <a:off x="538398" y="1214204"/>
            <a:ext cx="5372818" cy="5089160"/>
          </a:xfrm>
          <a:prstGeom prst="rect">
            <a:avLst/>
          </a:prstGeom>
        </p:spPr>
      </p:pic>
      <p:pic>
        <p:nvPicPr>
          <p:cNvPr id="8" name="Picture 7">
            <a:extLst>
              <a:ext uri="{FF2B5EF4-FFF2-40B4-BE49-F238E27FC236}">
                <a16:creationId xmlns:a16="http://schemas.microsoft.com/office/drawing/2014/main" id="{AD3F6707-32B9-1007-129E-77D4A2988756}"/>
              </a:ext>
            </a:extLst>
          </p:cNvPr>
          <p:cNvPicPr>
            <a:picLocks noChangeAspect="1"/>
          </p:cNvPicPr>
          <p:nvPr/>
        </p:nvPicPr>
        <p:blipFill>
          <a:blip r:embed="rId3"/>
          <a:stretch>
            <a:fillRect/>
          </a:stretch>
        </p:blipFill>
        <p:spPr>
          <a:xfrm>
            <a:off x="6353237" y="1214204"/>
            <a:ext cx="5000563" cy="1687307"/>
          </a:xfrm>
          <a:prstGeom prst="rect">
            <a:avLst/>
          </a:prstGeom>
        </p:spPr>
      </p:pic>
      <p:sp>
        <p:nvSpPr>
          <p:cNvPr id="9" name="Slide Number Placeholder 8">
            <a:extLst>
              <a:ext uri="{FF2B5EF4-FFF2-40B4-BE49-F238E27FC236}">
                <a16:creationId xmlns:a16="http://schemas.microsoft.com/office/drawing/2014/main" id="{0F633396-CF6E-4743-1179-C91AB55533B0}"/>
              </a:ext>
            </a:extLst>
          </p:cNvPr>
          <p:cNvSpPr>
            <a:spLocks noGrp="1"/>
          </p:cNvSpPr>
          <p:nvPr>
            <p:ph type="sldNum" sz="quarter" idx="12"/>
          </p:nvPr>
        </p:nvSpPr>
        <p:spPr/>
        <p:txBody>
          <a:bodyPr/>
          <a:lstStyle/>
          <a:p>
            <a:fld id="{81F4810B-317C-FF4D-942F-0C2DA7B2DAEF}" type="slidenum">
              <a:rPr lang="en-US" smtClean="0"/>
              <a:t>13</a:t>
            </a:fld>
            <a:endParaRPr lang="en-US"/>
          </a:p>
        </p:txBody>
      </p:sp>
    </p:spTree>
    <p:extLst>
      <p:ext uri="{BB962C8B-B14F-4D97-AF65-F5344CB8AC3E}">
        <p14:creationId xmlns:p14="http://schemas.microsoft.com/office/powerpoint/2010/main" val="4119165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73B0EAA-B7D8-2C6D-2602-477372C160D4}"/>
              </a:ext>
            </a:extLst>
          </p:cNvPr>
          <p:cNvSpPr/>
          <p:nvPr/>
        </p:nvSpPr>
        <p:spPr>
          <a:xfrm>
            <a:off x="0" y="0"/>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Method 3</a:t>
            </a:r>
            <a:r>
              <a:rPr lang="en-US" sz="2400" b="1">
                <a:latin typeface="Arial" panose="020B0604020202020204" pitchFamily="34" charset="0"/>
                <a:cs typeface="Arial" panose="020B0604020202020204" pitchFamily="34" charset="0"/>
              </a:rPr>
              <a:t>: Non-parametric </a:t>
            </a:r>
            <a:r>
              <a:rPr lang="en-US" sz="2400" b="1" dirty="0">
                <a:latin typeface="Arial" panose="020B0604020202020204" pitchFamily="34" charset="0"/>
                <a:cs typeface="Arial" panose="020B0604020202020204" pitchFamily="34" charset="0"/>
              </a:rPr>
              <a:t>Segmentation</a:t>
            </a:r>
          </a:p>
        </p:txBody>
      </p:sp>
      <p:sp>
        <p:nvSpPr>
          <p:cNvPr id="4" name="Content Placeholder 3">
            <a:extLst>
              <a:ext uri="{FF2B5EF4-FFF2-40B4-BE49-F238E27FC236}">
                <a16:creationId xmlns:a16="http://schemas.microsoft.com/office/drawing/2014/main" id="{AC43E799-E235-A748-0FCD-42CE5D016091}"/>
              </a:ext>
            </a:extLst>
          </p:cNvPr>
          <p:cNvSpPr>
            <a:spLocks noGrp="1"/>
          </p:cNvSpPr>
          <p:nvPr>
            <p:ph idx="1"/>
          </p:nvPr>
        </p:nvSpPr>
        <p:spPr>
          <a:xfrm>
            <a:off x="149902" y="554636"/>
            <a:ext cx="11203898" cy="5681271"/>
          </a:xfrm>
        </p:spPr>
        <p:txBody>
          <a:bodyPr>
            <a:normAutofit/>
          </a:bodyPr>
          <a:lstStyle/>
          <a:p>
            <a:r>
              <a:rPr lang="en-US" dirty="0"/>
              <a:t>Results:</a:t>
            </a:r>
          </a:p>
          <a:p>
            <a:endParaRPr lang="en-US" dirty="0"/>
          </a:p>
          <a:p>
            <a:endParaRPr lang="en-US" dirty="0"/>
          </a:p>
          <a:p>
            <a:endParaRPr lang="en-US" dirty="0"/>
          </a:p>
          <a:p>
            <a:endParaRPr lang="en-US" dirty="0"/>
          </a:p>
          <a:p>
            <a:endParaRPr lang="en-US" dirty="0"/>
          </a:p>
          <a:p>
            <a:endParaRPr lang="en-US" dirty="0"/>
          </a:p>
          <a:p>
            <a:pPr marL="0" indent="0">
              <a:buNone/>
            </a:pPr>
            <a:endParaRPr lang="en-US" dirty="0"/>
          </a:p>
          <a:p>
            <a:r>
              <a:rPr lang="en-US" sz="2000" dirty="0"/>
              <a:t>Method 3 outperforms Method 1 and 2.</a:t>
            </a:r>
          </a:p>
          <a:p>
            <a:r>
              <a:rPr lang="en-US" sz="2000" dirty="0"/>
              <a:t>In turning it to it’s original color (pink), it is important to add line 119 to 120. We will not be able to generate the image without imposing this line.</a:t>
            </a:r>
          </a:p>
        </p:txBody>
      </p:sp>
      <p:pic>
        <p:nvPicPr>
          <p:cNvPr id="2" name="Picture 1">
            <a:extLst>
              <a:ext uri="{FF2B5EF4-FFF2-40B4-BE49-F238E27FC236}">
                <a16:creationId xmlns:a16="http://schemas.microsoft.com/office/drawing/2014/main" id="{5CFA232D-70FE-F851-7EEF-6AE145467328}"/>
              </a:ext>
            </a:extLst>
          </p:cNvPr>
          <p:cNvPicPr>
            <a:picLocks noChangeAspect="1"/>
          </p:cNvPicPr>
          <p:nvPr/>
        </p:nvPicPr>
        <p:blipFill>
          <a:blip r:embed="rId2"/>
          <a:stretch>
            <a:fillRect/>
          </a:stretch>
        </p:blipFill>
        <p:spPr>
          <a:xfrm>
            <a:off x="1005802" y="864837"/>
            <a:ext cx="4895326" cy="3722154"/>
          </a:xfrm>
          <a:prstGeom prst="rect">
            <a:avLst/>
          </a:prstGeom>
        </p:spPr>
      </p:pic>
      <p:pic>
        <p:nvPicPr>
          <p:cNvPr id="3" name="Picture 2">
            <a:extLst>
              <a:ext uri="{FF2B5EF4-FFF2-40B4-BE49-F238E27FC236}">
                <a16:creationId xmlns:a16="http://schemas.microsoft.com/office/drawing/2014/main" id="{CA6FC514-3D0E-A3AB-7125-28C17C6EB1A8}"/>
              </a:ext>
            </a:extLst>
          </p:cNvPr>
          <p:cNvPicPr>
            <a:picLocks noChangeAspect="1"/>
          </p:cNvPicPr>
          <p:nvPr/>
        </p:nvPicPr>
        <p:blipFill>
          <a:blip r:embed="rId3"/>
          <a:stretch>
            <a:fillRect/>
          </a:stretch>
        </p:blipFill>
        <p:spPr>
          <a:xfrm>
            <a:off x="6290873" y="864837"/>
            <a:ext cx="4846466" cy="3722154"/>
          </a:xfrm>
          <a:prstGeom prst="rect">
            <a:avLst/>
          </a:prstGeom>
        </p:spPr>
      </p:pic>
      <p:pic>
        <p:nvPicPr>
          <p:cNvPr id="7" name="Picture 6">
            <a:extLst>
              <a:ext uri="{FF2B5EF4-FFF2-40B4-BE49-F238E27FC236}">
                <a16:creationId xmlns:a16="http://schemas.microsoft.com/office/drawing/2014/main" id="{B5A476F6-FE9D-514D-7F60-3A82367A753F}"/>
              </a:ext>
            </a:extLst>
          </p:cNvPr>
          <p:cNvPicPr>
            <a:picLocks noChangeAspect="1"/>
          </p:cNvPicPr>
          <p:nvPr/>
        </p:nvPicPr>
        <p:blipFill>
          <a:blip r:embed="rId4"/>
          <a:stretch>
            <a:fillRect/>
          </a:stretch>
        </p:blipFill>
        <p:spPr>
          <a:xfrm>
            <a:off x="3905823" y="5722229"/>
            <a:ext cx="3990610" cy="1027355"/>
          </a:xfrm>
          <a:prstGeom prst="rect">
            <a:avLst/>
          </a:prstGeom>
        </p:spPr>
      </p:pic>
      <p:sp>
        <p:nvSpPr>
          <p:cNvPr id="9" name="Slide Number Placeholder 8">
            <a:extLst>
              <a:ext uri="{FF2B5EF4-FFF2-40B4-BE49-F238E27FC236}">
                <a16:creationId xmlns:a16="http://schemas.microsoft.com/office/drawing/2014/main" id="{68FAFC48-CD4B-3766-3B2A-D7076B0577E2}"/>
              </a:ext>
            </a:extLst>
          </p:cNvPr>
          <p:cNvSpPr>
            <a:spLocks noGrp="1"/>
          </p:cNvSpPr>
          <p:nvPr>
            <p:ph type="sldNum" sz="quarter" idx="12"/>
          </p:nvPr>
        </p:nvSpPr>
        <p:spPr/>
        <p:txBody>
          <a:bodyPr/>
          <a:lstStyle/>
          <a:p>
            <a:fld id="{81F4810B-317C-FF4D-942F-0C2DA7B2DAEF}" type="slidenum">
              <a:rPr lang="en-US" smtClean="0"/>
              <a:t>14</a:t>
            </a:fld>
            <a:endParaRPr lang="en-US"/>
          </a:p>
        </p:txBody>
      </p:sp>
    </p:spTree>
    <p:extLst>
      <p:ext uri="{BB962C8B-B14F-4D97-AF65-F5344CB8AC3E}">
        <p14:creationId xmlns:p14="http://schemas.microsoft.com/office/powerpoint/2010/main" val="3267234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CECCE5F-BB3A-DD19-F6EE-5C051B6B8608}"/>
              </a:ext>
            </a:extLst>
          </p:cNvPr>
          <p:cNvPicPr>
            <a:picLocks noChangeAspect="1"/>
          </p:cNvPicPr>
          <p:nvPr/>
        </p:nvPicPr>
        <p:blipFill>
          <a:blip r:embed="rId2"/>
          <a:stretch>
            <a:fillRect/>
          </a:stretch>
        </p:blipFill>
        <p:spPr>
          <a:xfrm>
            <a:off x="4690033" y="1744740"/>
            <a:ext cx="3308099" cy="4189653"/>
          </a:xfrm>
          <a:prstGeom prst="rect">
            <a:avLst/>
          </a:prstGeom>
        </p:spPr>
      </p:pic>
      <p:pic>
        <p:nvPicPr>
          <p:cNvPr id="6" name="Picture 5">
            <a:extLst>
              <a:ext uri="{FF2B5EF4-FFF2-40B4-BE49-F238E27FC236}">
                <a16:creationId xmlns:a16="http://schemas.microsoft.com/office/drawing/2014/main" id="{7D1684A0-3B17-2BB3-E12A-84C2AB46B219}"/>
              </a:ext>
            </a:extLst>
          </p:cNvPr>
          <p:cNvPicPr>
            <a:picLocks noChangeAspect="1"/>
          </p:cNvPicPr>
          <p:nvPr/>
        </p:nvPicPr>
        <p:blipFill>
          <a:blip r:embed="rId3"/>
          <a:stretch>
            <a:fillRect/>
          </a:stretch>
        </p:blipFill>
        <p:spPr>
          <a:xfrm>
            <a:off x="384174" y="519906"/>
            <a:ext cx="3171826" cy="3984442"/>
          </a:xfrm>
          <a:prstGeom prst="rect">
            <a:avLst/>
          </a:prstGeom>
        </p:spPr>
      </p:pic>
      <p:sp>
        <p:nvSpPr>
          <p:cNvPr id="7" name="Rectangle 6">
            <a:extLst>
              <a:ext uri="{FF2B5EF4-FFF2-40B4-BE49-F238E27FC236}">
                <a16:creationId xmlns:a16="http://schemas.microsoft.com/office/drawing/2014/main" id="{95074D8D-B9A9-26A7-A9FA-6F4422B15759}"/>
              </a:ext>
            </a:extLst>
          </p:cNvPr>
          <p:cNvSpPr/>
          <p:nvPr/>
        </p:nvSpPr>
        <p:spPr>
          <a:xfrm>
            <a:off x="0" y="0"/>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000" b="1" dirty="0">
                <a:latin typeface="Arial" panose="020B0604020202020204" pitchFamily="34" charset="0"/>
                <a:cs typeface="Arial" panose="020B0604020202020204" pitchFamily="34" charset="0"/>
              </a:rPr>
              <a:t>Now, let’s try it on more complex image! Let’s separate foreground and background of paintings</a:t>
            </a:r>
          </a:p>
        </p:txBody>
      </p:sp>
      <p:sp>
        <p:nvSpPr>
          <p:cNvPr id="9" name="TextBox 8">
            <a:extLst>
              <a:ext uri="{FF2B5EF4-FFF2-40B4-BE49-F238E27FC236}">
                <a16:creationId xmlns:a16="http://schemas.microsoft.com/office/drawing/2014/main" id="{270FB3F0-D2CD-E732-B6FF-6A851D9CAAA1}"/>
              </a:ext>
            </a:extLst>
          </p:cNvPr>
          <p:cNvSpPr txBox="1"/>
          <p:nvPr/>
        </p:nvSpPr>
        <p:spPr>
          <a:xfrm>
            <a:off x="384174" y="4369580"/>
            <a:ext cx="3171826" cy="2400657"/>
          </a:xfrm>
          <a:prstGeom prst="rect">
            <a:avLst/>
          </a:prstGeom>
          <a:noFill/>
        </p:spPr>
        <p:txBody>
          <a:bodyPr wrap="square">
            <a:spAutoFit/>
          </a:bodyPr>
          <a:lstStyle/>
          <a:p>
            <a:r>
              <a:rPr lang="en-PH" b="1" dirty="0">
                <a:solidFill>
                  <a:schemeClr val="accent6">
                    <a:lumMod val="50000"/>
                  </a:schemeClr>
                </a:solidFill>
                <a:latin typeface="Arial Narrow" panose="020B0604020202020204" pitchFamily="34" charset="0"/>
                <a:cs typeface="Arial Narrow" panose="020B0604020202020204" pitchFamily="34" charset="0"/>
              </a:rPr>
              <a:t>Still Life - Vase with Fifteen Sunflowers </a:t>
            </a:r>
            <a:r>
              <a:rPr lang="en-PH" i="1" dirty="0">
                <a:latin typeface="Arial Narrow" panose="020B0604020202020204" pitchFamily="34" charset="0"/>
                <a:cs typeface="Arial Narrow" panose="020B0604020202020204" pitchFamily="34" charset="0"/>
              </a:rPr>
              <a:t>by Vincent van Gogh</a:t>
            </a:r>
          </a:p>
          <a:p>
            <a:endParaRPr lang="en-PH" i="1" dirty="0">
              <a:latin typeface="Arial Narrow" panose="020B0604020202020204" pitchFamily="34" charset="0"/>
              <a:cs typeface="Arial Narrow" panose="020B0604020202020204" pitchFamily="34" charset="0"/>
            </a:endParaRPr>
          </a:p>
          <a:p>
            <a:pPr fontAlgn="t"/>
            <a:r>
              <a:rPr lang="en-PH" sz="1600" dirty="0">
                <a:latin typeface="Arial Narrow" panose="020B0604020202020204" pitchFamily="34" charset="0"/>
                <a:cs typeface="Arial Narrow" panose="020B0604020202020204" pitchFamily="34" charset="0"/>
              </a:rPr>
              <a:t>Date: 1888; Arles, </a:t>
            </a:r>
            <a:r>
              <a:rPr lang="en-PH" sz="1600" dirty="0" err="1">
                <a:latin typeface="Arial Narrow" panose="020B0604020202020204" pitchFamily="34" charset="0"/>
                <a:cs typeface="Arial Narrow" panose="020B0604020202020204" pitchFamily="34" charset="0"/>
              </a:rPr>
              <a:t>Bouches</a:t>
            </a:r>
            <a:r>
              <a:rPr lang="en-PH" sz="1600" dirty="0">
                <a:latin typeface="Arial Narrow" panose="020B0604020202020204" pitchFamily="34" charset="0"/>
                <a:cs typeface="Arial Narrow" panose="020B0604020202020204" pitchFamily="34" charset="0"/>
              </a:rPr>
              <a:t>-du-Rhône, France </a:t>
            </a:r>
          </a:p>
          <a:p>
            <a:r>
              <a:rPr lang="en-PH" sz="1600" dirty="0">
                <a:latin typeface="Arial Narrow" panose="020B0604020202020204" pitchFamily="34" charset="0"/>
                <a:cs typeface="Arial Narrow" panose="020B0604020202020204" pitchFamily="34" charset="0"/>
              </a:rPr>
              <a:t>Style: Post-impressionism</a:t>
            </a:r>
          </a:p>
          <a:p>
            <a:r>
              <a:rPr lang="en-PH" sz="1600" dirty="0">
                <a:latin typeface="Arial Narrow" panose="020B0604020202020204" pitchFamily="34" charset="0"/>
                <a:cs typeface="Arial Narrow" panose="020B0604020202020204" pitchFamily="34" charset="0"/>
              </a:rPr>
              <a:t>Genre: flower painting</a:t>
            </a:r>
          </a:p>
          <a:p>
            <a:r>
              <a:rPr lang="en-PH" sz="1600" dirty="0">
                <a:latin typeface="Arial Narrow" panose="020B0604020202020204" pitchFamily="34" charset="0"/>
                <a:cs typeface="Arial Narrow" panose="020B0604020202020204" pitchFamily="34" charset="0"/>
              </a:rPr>
              <a:t>Media: oil, canvas</a:t>
            </a:r>
          </a:p>
          <a:p>
            <a:r>
              <a:rPr lang="en-PH" sz="1600" dirty="0">
                <a:latin typeface="Arial Narrow" panose="020B0604020202020204" pitchFamily="34" charset="0"/>
                <a:cs typeface="Arial Narrow" panose="020B0604020202020204" pitchFamily="34" charset="0"/>
              </a:rPr>
              <a:t>Dimensions: 92.1 x 73 cm</a:t>
            </a:r>
          </a:p>
        </p:txBody>
      </p:sp>
      <p:sp>
        <p:nvSpPr>
          <p:cNvPr id="11" name="TextBox 10">
            <a:extLst>
              <a:ext uri="{FF2B5EF4-FFF2-40B4-BE49-F238E27FC236}">
                <a16:creationId xmlns:a16="http://schemas.microsoft.com/office/drawing/2014/main" id="{ACD064CE-5A53-6FC2-0B62-009815BEDFE3}"/>
              </a:ext>
            </a:extLst>
          </p:cNvPr>
          <p:cNvSpPr txBox="1"/>
          <p:nvPr/>
        </p:nvSpPr>
        <p:spPr>
          <a:xfrm>
            <a:off x="4380271" y="680509"/>
            <a:ext cx="7167715" cy="1077218"/>
          </a:xfrm>
          <a:prstGeom prst="rect">
            <a:avLst/>
          </a:prstGeom>
          <a:noFill/>
        </p:spPr>
        <p:txBody>
          <a:bodyPr wrap="square">
            <a:spAutoFit/>
          </a:bodyPr>
          <a:lstStyle/>
          <a:p>
            <a:pPr algn="just"/>
            <a:r>
              <a:rPr lang="en-PH" sz="1600" dirty="0">
                <a:latin typeface="Arial Narrow" panose="020B0604020202020204" pitchFamily="34" charset="0"/>
                <a:cs typeface="Arial Narrow" panose="020B0604020202020204" pitchFamily="34" charset="0"/>
              </a:rPr>
              <a:t>According to art experts, background sections of paintings bear the unconscious habitual movement of an artist, which will be useful to capture the artist’s unique style. With that, let’s try to separate the background from the foreground. </a:t>
            </a:r>
          </a:p>
          <a:p>
            <a:pPr algn="just"/>
            <a:r>
              <a:rPr lang="en-PH" sz="1600" dirty="0">
                <a:latin typeface="Arial Narrow" panose="020B0604020202020204" pitchFamily="34" charset="0"/>
                <a:cs typeface="Arial Narrow" panose="020B0604020202020204" pitchFamily="34" charset="0"/>
              </a:rPr>
              <a:t>Here is the result for </a:t>
            </a:r>
            <a:r>
              <a:rPr lang="en-PH" sz="1600" b="1" u="sng" dirty="0">
                <a:latin typeface="Arial Narrow" panose="020B0604020202020204" pitchFamily="34" charset="0"/>
                <a:cs typeface="Arial Narrow" panose="020B0604020202020204" pitchFamily="34" charset="0"/>
              </a:rPr>
              <a:t>Method 1: Thresholding</a:t>
            </a:r>
            <a:r>
              <a:rPr lang="en-PH" sz="1600" b="1" dirty="0">
                <a:latin typeface="Arial Narrow" panose="020B0604020202020204" pitchFamily="34" charset="0"/>
                <a:cs typeface="Arial Narrow" panose="020B0604020202020204" pitchFamily="34" charset="0"/>
              </a:rPr>
              <a:t>.</a:t>
            </a:r>
            <a:r>
              <a:rPr lang="en-PH" sz="1600" dirty="0">
                <a:latin typeface="Arial Narrow" panose="020B0604020202020204" pitchFamily="34" charset="0"/>
                <a:cs typeface="Arial Narrow" panose="020B0604020202020204" pitchFamily="34" charset="0"/>
              </a:rPr>
              <a:t> I cropped the top left portion of the image.</a:t>
            </a:r>
            <a:endParaRPr lang="en-PH" sz="1600" b="1" dirty="0">
              <a:latin typeface="Arial Narrow" panose="020B0604020202020204" pitchFamily="34" charset="0"/>
              <a:cs typeface="Arial Narrow" panose="020B0604020202020204" pitchFamily="34" charset="0"/>
            </a:endParaRPr>
          </a:p>
        </p:txBody>
      </p:sp>
      <p:pic>
        <p:nvPicPr>
          <p:cNvPr id="12" name="Picture 11">
            <a:extLst>
              <a:ext uri="{FF2B5EF4-FFF2-40B4-BE49-F238E27FC236}">
                <a16:creationId xmlns:a16="http://schemas.microsoft.com/office/drawing/2014/main" id="{87F87142-C516-AF49-F8C3-A10A6DB4BAA0}"/>
              </a:ext>
            </a:extLst>
          </p:cNvPr>
          <p:cNvPicPr>
            <a:picLocks noChangeAspect="1"/>
          </p:cNvPicPr>
          <p:nvPr/>
        </p:nvPicPr>
        <p:blipFill>
          <a:blip r:embed="rId4"/>
          <a:stretch>
            <a:fillRect/>
          </a:stretch>
        </p:blipFill>
        <p:spPr>
          <a:xfrm>
            <a:off x="8075009" y="1736450"/>
            <a:ext cx="3308099" cy="4172293"/>
          </a:xfrm>
          <a:prstGeom prst="rect">
            <a:avLst/>
          </a:prstGeom>
        </p:spPr>
      </p:pic>
      <p:sp>
        <p:nvSpPr>
          <p:cNvPr id="13" name="TextBox 12">
            <a:extLst>
              <a:ext uri="{FF2B5EF4-FFF2-40B4-BE49-F238E27FC236}">
                <a16:creationId xmlns:a16="http://schemas.microsoft.com/office/drawing/2014/main" id="{C61BF9E5-8097-12EF-AAAE-18AB3EAC0AE5}"/>
              </a:ext>
            </a:extLst>
          </p:cNvPr>
          <p:cNvSpPr txBox="1"/>
          <p:nvPr/>
        </p:nvSpPr>
        <p:spPr>
          <a:xfrm>
            <a:off x="4491151" y="5780782"/>
            <a:ext cx="7167715" cy="830997"/>
          </a:xfrm>
          <a:prstGeom prst="rect">
            <a:avLst/>
          </a:prstGeom>
          <a:noFill/>
        </p:spPr>
        <p:txBody>
          <a:bodyPr wrap="square">
            <a:spAutoFit/>
          </a:bodyPr>
          <a:lstStyle/>
          <a:p>
            <a:pPr algn="just"/>
            <a:r>
              <a:rPr lang="en-PH" sz="1600" dirty="0">
                <a:latin typeface="Arial Narrow" panose="020B0604020202020204" pitchFamily="34" charset="0"/>
                <a:cs typeface="Arial Narrow" panose="020B0604020202020204" pitchFamily="34" charset="0"/>
              </a:rPr>
              <a:t>Background (left) and foreground (right). To get the foreground, I inverse the logical operation BW = ~BW. It will be hard to get the foreground by cropping the regions of interest since there are many and it is not uniform.</a:t>
            </a:r>
            <a:endParaRPr lang="en-PH" sz="1600" b="1" dirty="0">
              <a:latin typeface="Arial Narrow" panose="020B0604020202020204" pitchFamily="34" charset="0"/>
              <a:cs typeface="Arial Narrow" panose="020B0604020202020204" pitchFamily="34" charset="0"/>
            </a:endParaRPr>
          </a:p>
        </p:txBody>
      </p:sp>
      <p:sp>
        <p:nvSpPr>
          <p:cNvPr id="14" name="Slide Number Placeholder 13">
            <a:extLst>
              <a:ext uri="{FF2B5EF4-FFF2-40B4-BE49-F238E27FC236}">
                <a16:creationId xmlns:a16="http://schemas.microsoft.com/office/drawing/2014/main" id="{46646CDB-814C-5E51-5163-F4CE6405F596}"/>
              </a:ext>
            </a:extLst>
          </p:cNvPr>
          <p:cNvSpPr>
            <a:spLocks noGrp="1"/>
          </p:cNvSpPr>
          <p:nvPr>
            <p:ph type="sldNum" sz="quarter" idx="12"/>
          </p:nvPr>
        </p:nvSpPr>
        <p:spPr/>
        <p:txBody>
          <a:bodyPr/>
          <a:lstStyle/>
          <a:p>
            <a:fld id="{81F4810B-317C-FF4D-942F-0C2DA7B2DAEF}" type="slidenum">
              <a:rPr lang="en-US" smtClean="0"/>
              <a:t>15</a:t>
            </a:fld>
            <a:endParaRPr lang="en-US"/>
          </a:p>
        </p:txBody>
      </p:sp>
    </p:spTree>
    <p:extLst>
      <p:ext uri="{BB962C8B-B14F-4D97-AF65-F5344CB8AC3E}">
        <p14:creationId xmlns:p14="http://schemas.microsoft.com/office/powerpoint/2010/main" val="1073710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1684A0-3B17-2BB3-E12A-84C2AB46B219}"/>
              </a:ext>
            </a:extLst>
          </p:cNvPr>
          <p:cNvPicPr>
            <a:picLocks noChangeAspect="1"/>
          </p:cNvPicPr>
          <p:nvPr/>
        </p:nvPicPr>
        <p:blipFill>
          <a:blip r:embed="rId2"/>
          <a:stretch>
            <a:fillRect/>
          </a:stretch>
        </p:blipFill>
        <p:spPr>
          <a:xfrm>
            <a:off x="384174" y="519906"/>
            <a:ext cx="3171826" cy="3984442"/>
          </a:xfrm>
          <a:prstGeom prst="rect">
            <a:avLst/>
          </a:prstGeom>
        </p:spPr>
      </p:pic>
      <p:sp>
        <p:nvSpPr>
          <p:cNvPr id="7" name="Rectangle 6">
            <a:extLst>
              <a:ext uri="{FF2B5EF4-FFF2-40B4-BE49-F238E27FC236}">
                <a16:creationId xmlns:a16="http://schemas.microsoft.com/office/drawing/2014/main" id="{95074D8D-B9A9-26A7-A9FA-6F4422B15759}"/>
              </a:ext>
            </a:extLst>
          </p:cNvPr>
          <p:cNvSpPr/>
          <p:nvPr/>
        </p:nvSpPr>
        <p:spPr>
          <a:xfrm>
            <a:off x="0" y="0"/>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Now, let’s try it on more complex image!</a:t>
            </a:r>
          </a:p>
        </p:txBody>
      </p:sp>
      <p:sp>
        <p:nvSpPr>
          <p:cNvPr id="9" name="TextBox 8">
            <a:extLst>
              <a:ext uri="{FF2B5EF4-FFF2-40B4-BE49-F238E27FC236}">
                <a16:creationId xmlns:a16="http://schemas.microsoft.com/office/drawing/2014/main" id="{270FB3F0-D2CD-E732-B6FF-6A851D9CAAA1}"/>
              </a:ext>
            </a:extLst>
          </p:cNvPr>
          <p:cNvSpPr txBox="1"/>
          <p:nvPr/>
        </p:nvSpPr>
        <p:spPr>
          <a:xfrm>
            <a:off x="384174" y="4369580"/>
            <a:ext cx="3171826" cy="2400657"/>
          </a:xfrm>
          <a:prstGeom prst="rect">
            <a:avLst/>
          </a:prstGeom>
          <a:noFill/>
        </p:spPr>
        <p:txBody>
          <a:bodyPr wrap="square">
            <a:spAutoFit/>
          </a:bodyPr>
          <a:lstStyle/>
          <a:p>
            <a:r>
              <a:rPr lang="en-PH" b="1" dirty="0">
                <a:solidFill>
                  <a:schemeClr val="accent6">
                    <a:lumMod val="50000"/>
                  </a:schemeClr>
                </a:solidFill>
                <a:latin typeface="Arial Narrow" panose="020B0604020202020204" pitchFamily="34" charset="0"/>
                <a:cs typeface="Arial Narrow" panose="020B0604020202020204" pitchFamily="34" charset="0"/>
              </a:rPr>
              <a:t>Still Life - Vase with Fifteen Sunflowers </a:t>
            </a:r>
            <a:r>
              <a:rPr lang="en-PH" i="1" dirty="0">
                <a:latin typeface="Arial Narrow" panose="020B0604020202020204" pitchFamily="34" charset="0"/>
                <a:cs typeface="Arial Narrow" panose="020B0604020202020204" pitchFamily="34" charset="0"/>
              </a:rPr>
              <a:t>by Vincent van Gogh</a:t>
            </a:r>
          </a:p>
          <a:p>
            <a:endParaRPr lang="en-PH" i="1" dirty="0">
              <a:latin typeface="Arial Narrow" panose="020B0604020202020204" pitchFamily="34" charset="0"/>
              <a:cs typeface="Arial Narrow" panose="020B0604020202020204" pitchFamily="34" charset="0"/>
            </a:endParaRPr>
          </a:p>
          <a:p>
            <a:pPr fontAlgn="t"/>
            <a:r>
              <a:rPr lang="en-PH" sz="1600" dirty="0">
                <a:latin typeface="Arial Narrow" panose="020B0604020202020204" pitchFamily="34" charset="0"/>
                <a:cs typeface="Arial Narrow" panose="020B0604020202020204" pitchFamily="34" charset="0"/>
              </a:rPr>
              <a:t>Date: 1888; Arles, </a:t>
            </a:r>
            <a:r>
              <a:rPr lang="en-PH" sz="1600" dirty="0" err="1">
                <a:latin typeface="Arial Narrow" panose="020B0604020202020204" pitchFamily="34" charset="0"/>
                <a:cs typeface="Arial Narrow" panose="020B0604020202020204" pitchFamily="34" charset="0"/>
              </a:rPr>
              <a:t>Bouches</a:t>
            </a:r>
            <a:r>
              <a:rPr lang="en-PH" sz="1600" dirty="0">
                <a:latin typeface="Arial Narrow" panose="020B0604020202020204" pitchFamily="34" charset="0"/>
                <a:cs typeface="Arial Narrow" panose="020B0604020202020204" pitchFamily="34" charset="0"/>
              </a:rPr>
              <a:t>-du-Rhône, France </a:t>
            </a:r>
          </a:p>
          <a:p>
            <a:r>
              <a:rPr lang="en-PH" sz="1600" dirty="0">
                <a:latin typeface="Arial Narrow" panose="020B0604020202020204" pitchFamily="34" charset="0"/>
                <a:cs typeface="Arial Narrow" panose="020B0604020202020204" pitchFamily="34" charset="0"/>
              </a:rPr>
              <a:t>Style: Post-impressionism</a:t>
            </a:r>
          </a:p>
          <a:p>
            <a:r>
              <a:rPr lang="en-PH" sz="1600" dirty="0">
                <a:latin typeface="Arial Narrow" panose="020B0604020202020204" pitchFamily="34" charset="0"/>
                <a:cs typeface="Arial Narrow" panose="020B0604020202020204" pitchFamily="34" charset="0"/>
              </a:rPr>
              <a:t>Genre: flower painting</a:t>
            </a:r>
          </a:p>
          <a:p>
            <a:r>
              <a:rPr lang="en-PH" sz="1600" dirty="0">
                <a:latin typeface="Arial Narrow" panose="020B0604020202020204" pitchFamily="34" charset="0"/>
                <a:cs typeface="Arial Narrow" panose="020B0604020202020204" pitchFamily="34" charset="0"/>
              </a:rPr>
              <a:t>Media: oil, canvas</a:t>
            </a:r>
          </a:p>
          <a:p>
            <a:r>
              <a:rPr lang="en-PH" sz="1600" dirty="0">
                <a:latin typeface="Arial Narrow" panose="020B0604020202020204" pitchFamily="34" charset="0"/>
                <a:cs typeface="Arial Narrow" panose="020B0604020202020204" pitchFamily="34" charset="0"/>
              </a:rPr>
              <a:t>Dimensions: 92.1 x 73 cm</a:t>
            </a:r>
          </a:p>
        </p:txBody>
      </p:sp>
      <p:pic>
        <p:nvPicPr>
          <p:cNvPr id="2" name="Picture 1">
            <a:extLst>
              <a:ext uri="{FF2B5EF4-FFF2-40B4-BE49-F238E27FC236}">
                <a16:creationId xmlns:a16="http://schemas.microsoft.com/office/drawing/2014/main" id="{7C05075C-B6C6-4DC8-EE58-43E398F3C4C4}"/>
              </a:ext>
            </a:extLst>
          </p:cNvPr>
          <p:cNvPicPr>
            <a:picLocks noChangeAspect="1"/>
          </p:cNvPicPr>
          <p:nvPr/>
        </p:nvPicPr>
        <p:blipFill>
          <a:blip r:embed="rId3"/>
          <a:stretch>
            <a:fillRect/>
          </a:stretch>
        </p:blipFill>
        <p:spPr>
          <a:xfrm>
            <a:off x="4433404" y="1479013"/>
            <a:ext cx="3547479" cy="4479959"/>
          </a:xfrm>
          <a:prstGeom prst="rect">
            <a:avLst/>
          </a:prstGeom>
        </p:spPr>
      </p:pic>
      <p:pic>
        <p:nvPicPr>
          <p:cNvPr id="3" name="Picture 2">
            <a:extLst>
              <a:ext uri="{FF2B5EF4-FFF2-40B4-BE49-F238E27FC236}">
                <a16:creationId xmlns:a16="http://schemas.microsoft.com/office/drawing/2014/main" id="{ACBCE296-FFDC-2F04-26AD-51306D76EBAF}"/>
              </a:ext>
            </a:extLst>
          </p:cNvPr>
          <p:cNvPicPr>
            <a:picLocks noChangeAspect="1"/>
          </p:cNvPicPr>
          <p:nvPr/>
        </p:nvPicPr>
        <p:blipFill>
          <a:blip r:embed="rId4"/>
          <a:stretch>
            <a:fillRect/>
          </a:stretch>
        </p:blipFill>
        <p:spPr>
          <a:xfrm>
            <a:off x="7927321" y="1493838"/>
            <a:ext cx="3491683" cy="4428000"/>
          </a:xfrm>
          <a:prstGeom prst="rect">
            <a:avLst/>
          </a:prstGeom>
        </p:spPr>
      </p:pic>
      <p:sp>
        <p:nvSpPr>
          <p:cNvPr id="8" name="TextBox 7">
            <a:extLst>
              <a:ext uri="{FF2B5EF4-FFF2-40B4-BE49-F238E27FC236}">
                <a16:creationId xmlns:a16="http://schemas.microsoft.com/office/drawing/2014/main" id="{583346C4-B456-7F0D-E6CF-6F373A5424F2}"/>
              </a:ext>
            </a:extLst>
          </p:cNvPr>
          <p:cNvSpPr txBox="1"/>
          <p:nvPr/>
        </p:nvSpPr>
        <p:spPr>
          <a:xfrm>
            <a:off x="4677281" y="5887382"/>
            <a:ext cx="3059723" cy="369332"/>
          </a:xfrm>
          <a:prstGeom prst="rect">
            <a:avLst/>
          </a:prstGeom>
          <a:noFill/>
        </p:spPr>
        <p:txBody>
          <a:bodyPr wrap="square" rtlCol="0">
            <a:spAutoFit/>
          </a:bodyPr>
          <a:lstStyle/>
          <a:p>
            <a:pPr algn="ctr"/>
            <a:r>
              <a:rPr lang="en-US" dirty="0"/>
              <a:t>3D Gaussian with scaling</a:t>
            </a:r>
          </a:p>
        </p:txBody>
      </p:sp>
      <p:sp>
        <p:nvSpPr>
          <p:cNvPr id="11" name="TextBox 10">
            <a:extLst>
              <a:ext uri="{FF2B5EF4-FFF2-40B4-BE49-F238E27FC236}">
                <a16:creationId xmlns:a16="http://schemas.microsoft.com/office/drawing/2014/main" id="{B7B30AE5-1302-6A14-9AB4-439FCF3A557C}"/>
              </a:ext>
            </a:extLst>
          </p:cNvPr>
          <p:cNvSpPr txBox="1"/>
          <p:nvPr/>
        </p:nvSpPr>
        <p:spPr>
          <a:xfrm>
            <a:off x="8224760" y="5887382"/>
            <a:ext cx="3059723" cy="369332"/>
          </a:xfrm>
          <a:prstGeom prst="rect">
            <a:avLst/>
          </a:prstGeom>
          <a:noFill/>
        </p:spPr>
        <p:txBody>
          <a:bodyPr wrap="square" rtlCol="0">
            <a:spAutoFit/>
          </a:bodyPr>
          <a:lstStyle/>
          <a:p>
            <a:pPr algn="ctr"/>
            <a:r>
              <a:rPr lang="en-US" dirty="0"/>
              <a:t>1D Gaussian with scaling</a:t>
            </a:r>
          </a:p>
        </p:txBody>
      </p:sp>
      <p:sp>
        <p:nvSpPr>
          <p:cNvPr id="12" name="TextBox 11">
            <a:extLst>
              <a:ext uri="{FF2B5EF4-FFF2-40B4-BE49-F238E27FC236}">
                <a16:creationId xmlns:a16="http://schemas.microsoft.com/office/drawing/2014/main" id="{FC61EA97-57CA-BD5F-748C-AF99B0F872C4}"/>
              </a:ext>
            </a:extLst>
          </p:cNvPr>
          <p:cNvSpPr txBox="1"/>
          <p:nvPr/>
        </p:nvSpPr>
        <p:spPr>
          <a:xfrm>
            <a:off x="4433404" y="680509"/>
            <a:ext cx="6949704" cy="830997"/>
          </a:xfrm>
          <a:prstGeom prst="rect">
            <a:avLst/>
          </a:prstGeom>
          <a:noFill/>
        </p:spPr>
        <p:txBody>
          <a:bodyPr wrap="square">
            <a:spAutoFit/>
          </a:bodyPr>
          <a:lstStyle/>
          <a:p>
            <a:pPr algn="just"/>
            <a:r>
              <a:rPr lang="en-PH" sz="1600" dirty="0">
                <a:latin typeface="Arial Narrow" panose="020B0604020202020204" pitchFamily="34" charset="0"/>
                <a:cs typeface="Arial Narrow" panose="020B0604020202020204" pitchFamily="34" charset="0"/>
              </a:rPr>
              <a:t>Here is the result for </a:t>
            </a:r>
            <a:r>
              <a:rPr lang="en-PH" sz="1600" b="1" u="sng" dirty="0">
                <a:latin typeface="Arial Narrow" panose="020B0604020202020204" pitchFamily="34" charset="0"/>
                <a:cs typeface="Arial Narrow" panose="020B0604020202020204" pitchFamily="34" charset="0"/>
              </a:rPr>
              <a:t>Method 2: Parametric Segmentation for background</a:t>
            </a:r>
            <a:r>
              <a:rPr lang="en-PH" sz="1600" b="1" dirty="0">
                <a:latin typeface="Arial Narrow" panose="020B0604020202020204" pitchFamily="34" charset="0"/>
                <a:cs typeface="Arial Narrow" panose="020B0604020202020204" pitchFamily="34" charset="0"/>
              </a:rPr>
              <a:t>. </a:t>
            </a:r>
            <a:r>
              <a:rPr lang="en-PH" sz="1600" dirty="0">
                <a:latin typeface="Arial Narrow" panose="020B0604020202020204" pitchFamily="34" charset="0"/>
                <a:cs typeface="Arial Narrow" panose="020B0604020202020204" pitchFamily="34" charset="0"/>
              </a:rPr>
              <a:t>I applied the scaling here (p&gt;0.1 will be scaled to 1) since without scaling, we only see faint version of the segmented region. Here, 1D Gaussian outperforms 3D Gaussian as expected.</a:t>
            </a:r>
            <a:endParaRPr lang="en-PH" sz="1600" b="1" dirty="0">
              <a:latin typeface="Arial Narrow" panose="020B0604020202020204" pitchFamily="34" charset="0"/>
              <a:cs typeface="Arial Narrow" panose="020B0604020202020204" pitchFamily="34" charset="0"/>
            </a:endParaRPr>
          </a:p>
        </p:txBody>
      </p:sp>
      <p:sp>
        <p:nvSpPr>
          <p:cNvPr id="13" name="Slide Number Placeholder 12">
            <a:extLst>
              <a:ext uri="{FF2B5EF4-FFF2-40B4-BE49-F238E27FC236}">
                <a16:creationId xmlns:a16="http://schemas.microsoft.com/office/drawing/2014/main" id="{8BBBBB71-AF34-0A64-A68F-F37821EB78C7}"/>
              </a:ext>
            </a:extLst>
          </p:cNvPr>
          <p:cNvSpPr>
            <a:spLocks noGrp="1"/>
          </p:cNvSpPr>
          <p:nvPr>
            <p:ph type="sldNum" sz="quarter" idx="12"/>
          </p:nvPr>
        </p:nvSpPr>
        <p:spPr/>
        <p:txBody>
          <a:bodyPr/>
          <a:lstStyle/>
          <a:p>
            <a:fld id="{81F4810B-317C-FF4D-942F-0C2DA7B2DAEF}" type="slidenum">
              <a:rPr lang="en-US" smtClean="0"/>
              <a:t>16</a:t>
            </a:fld>
            <a:endParaRPr lang="en-US"/>
          </a:p>
        </p:txBody>
      </p:sp>
    </p:spTree>
    <p:extLst>
      <p:ext uri="{BB962C8B-B14F-4D97-AF65-F5344CB8AC3E}">
        <p14:creationId xmlns:p14="http://schemas.microsoft.com/office/powerpoint/2010/main" val="2204764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1684A0-3B17-2BB3-E12A-84C2AB46B219}"/>
              </a:ext>
            </a:extLst>
          </p:cNvPr>
          <p:cNvPicPr>
            <a:picLocks noChangeAspect="1"/>
          </p:cNvPicPr>
          <p:nvPr/>
        </p:nvPicPr>
        <p:blipFill>
          <a:blip r:embed="rId2"/>
          <a:stretch>
            <a:fillRect/>
          </a:stretch>
        </p:blipFill>
        <p:spPr>
          <a:xfrm>
            <a:off x="384174" y="519906"/>
            <a:ext cx="3171826" cy="3984442"/>
          </a:xfrm>
          <a:prstGeom prst="rect">
            <a:avLst/>
          </a:prstGeom>
        </p:spPr>
      </p:pic>
      <p:sp>
        <p:nvSpPr>
          <p:cNvPr id="7" name="Rectangle 6">
            <a:extLst>
              <a:ext uri="{FF2B5EF4-FFF2-40B4-BE49-F238E27FC236}">
                <a16:creationId xmlns:a16="http://schemas.microsoft.com/office/drawing/2014/main" id="{95074D8D-B9A9-26A7-A9FA-6F4422B15759}"/>
              </a:ext>
            </a:extLst>
          </p:cNvPr>
          <p:cNvSpPr/>
          <p:nvPr/>
        </p:nvSpPr>
        <p:spPr>
          <a:xfrm>
            <a:off x="0" y="0"/>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Now, let’s try it on more complex image!</a:t>
            </a:r>
          </a:p>
        </p:txBody>
      </p:sp>
      <p:sp>
        <p:nvSpPr>
          <p:cNvPr id="9" name="TextBox 8">
            <a:extLst>
              <a:ext uri="{FF2B5EF4-FFF2-40B4-BE49-F238E27FC236}">
                <a16:creationId xmlns:a16="http://schemas.microsoft.com/office/drawing/2014/main" id="{270FB3F0-D2CD-E732-B6FF-6A851D9CAAA1}"/>
              </a:ext>
            </a:extLst>
          </p:cNvPr>
          <p:cNvSpPr txBox="1"/>
          <p:nvPr/>
        </p:nvSpPr>
        <p:spPr>
          <a:xfrm>
            <a:off x="384174" y="4369580"/>
            <a:ext cx="3171826" cy="2400657"/>
          </a:xfrm>
          <a:prstGeom prst="rect">
            <a:avLst/>
          </a:prstGeom>
          <a:noFill/>
        </p:spPr>
        <p:txBody>
          <a:bodyPr wrap="square">
            <a:spAutoFit/>
          </a:bodyPr>
          <a:lstStyle/>
          <a:p>
            <a:r>
              <a:rPr lang="en-PH" b="1" dirty="0">
                <a:solidFill>
                  <a:schemeClr val="accent6">
                    <a:lumMod val="50000"/>
                  </a:schemeClr>
                </a:solidFill>
                <a:latin typeface="Arial Narrow" panose="020B0604020202020204" pitchFamily="34" charset="0"/>
                <a:cs typeface="Arial Narrow" panose="020B0604020202020204" pitchFamily="34" charset="0"/>
              </a:rPr>
              <a:t>Still Life - Vase with Fifteen Sunflowers </a:t>
            </a:r>
            <a:r>
              <a:rPr lang="en-PH" i="1" dirty="0">
                <a:latin typeface="Arial Narrow" panose="020B0604020202020204" pitchFamily="34" charset="0"/>
                <a:cs typeface="Arial Narrow" panose="020B0604020202020204" pitchFamily="34" charset="0"/>
              </a:rPr>
              <a:t>by Vincent van Gogh</a:t>
            </a:r>
          </a:p>
          <a:p>
            <a:endParaRPr lang="en-PH" i="1" dirty="0">
              <a:latin typeface="Arial Narrow" panose="020B0604020202020204" pitchFamily="34" charset="0"/>
              <a:cs typeface="Arial Narrow" panose="020B0604020202020204" pitchFamily="34" charset="0"/>
            </a:endParaRPr>
          </a:p>
          <a:p>
            <a:pPr fontAlgn="t"/>
            <a:r>
              <a:rPr lang="en-PH" sz="1600" dirty="0">
                <a:latin typeface="Arial Narrow" panose="020B0604020202020204" pitchFamily="34" charset="0"/>
                <a:cs typeface="Arial Narrow" panose="020B0604020202020204" pitchFamily="34" charset="0"/>
              </a:rPr>
              <a:t>Date: 1888; Arles, </a:t>
            </a:r>
            <a:r>
              <a:rPr lang="en-PH" sz="1600" dirty="0" err="1">
                <a:latin typeface="Arial Narrow" panose="020B0604020202020204" pitchFamily="34" charset="0"/>
                <a:cs typeface="Arial Narrow" panose="020B0604020202020204" pitchFamily="34" charset="0"/>
              </a:rPr>
              <a:t>Bouches</a:t>
            </a:r>
            <a:r>
              <a:rPr lang="en-PH" sz="1600" dirty="0">
                <a:latin typeface="Arial Narrow" panose="020B0604020202020204" pitchFamily="34" charset="0"/>
                <a:cs typeface="Arial Narrow" panose="020B0604020202020204" pitchFamily="34" charset="0"/>
              </a:rPr>
              <a:t>-du-Rhône, France </a:t>
            </a:r>
          </a:p>
          <a:p>
            <a:r>
              <a:rPr lang="en-PH" sz="1600" dirty="0">
                <a:latin typeface="Arial Narrow" panose="020B0604020202020204" pitchFamily="34" charset="0"/>
                <a:cs typeface="Arial Narrow" panose="020B0604020202020204" pitchFamily="34" charset="0"/>
              </a:rPr>
              <a:t>Style: Post-impressionism</a:t>
            </a:r>
          </a:p>
          <a:p>
            <a:r>
              <a:rPr lang="en-PH" sz="1600" dirty="0">
                <a:latin typeface="Arial Narrow" panose="020B0604020202020204" pitchFamily="34" charset="0"/>
                <a:cs typeface="Arial Narrow" panose="020B0604020202020204" pitchFamily="34" charset="0"/>
              </a:rPr>
              <a:t>Genre: flower painting</a:t>
            </a:r>
          </a:p>
          <a:p>
            <a:r>
              <a:rPr lang="en-PH" sz="1600" dirty="0">
                <a:latin typeface="Arial Narrow" panose="020B0604020202020204" pitchFamily="34" charset="0"/>
                <a:cs typeface="Arial Narrow" panose="020B0604020202020204" pitchFamily="34" charset="0"/>
              </a:rPr>
              <a:t>Media: oil, canvas</a:t>
            </a:r>
          </a:p>
          <a:p>
            <a:r>
              <a:rPr lang="en-PH" sz="1600" dirty="0">
                <a:latin typeface="Arial Narrow" panose="020B0604020202020204" pitchFamily="34" charset="0"/>
                <a:cs typeface="Arial Narrow" panose="020B0604020202020204" pitchFamily="34" charset="0"/>
              </a:rPr>
              <a:t>Dimensions: 92.1 x 73 cm</a:t>
            </a:r>
          </a:p>
        </p:txBody>
      </p:sp>
      <p:sp>
        <p:nvSpPr>
          <p:cNvPr id="8" name="TextBox 7">
            <a:extLst>
              <a:ext uri="{FF2B5EF4-FFF2-40B4-BE49-F238E27FC236}">
                <a16:creationId xmlns:a16="http://schemas.microsoft.com/office/drawing/2014/main" id="{583346C4-B456-7F0D-E6CF-6F373A5424F2}"/>
              </a:ext>
            </a:extLst>
          </p:cNvPr>
          <p:cNvSpPr txBox="1"/>
          <p:nvPr/>
        </p:nvSpPr>
        <p:spPr>
          <a:xfrm>
            <a:off x="4677281" y="5887382"/>
            <a:ext cx="3059723" cy="369332"/>
          </a:xfrm>
          <a:prstGeom prst="rect">
            <a:avLst/>
          </a:prstGeom>
          <a:noFill/>
        </p:spPr>
        <p:txBody>
          <a:bodyPr wrap="square" rtlCol="0">
            <a:spAutoFit/>
          </a:bodyPr>
          <a:lstStyle/>
          <a:p>
            <a:pPr algn="ctr"/>
            <a:r>
              <a:rPr lang="en-US" dirty="0"/>
              <a:t>3D Gaussian with scaling</a:t>
            </a:r>
          </a:p>
        </p:txBody>
      </p:sp>
      <p:sp>
        <p:nvSpPr>
          <p:cNvPr id="11" name="TextBox 10">
            <a:extLst>
              <a:ext uri="{FF2B5EF4-FFF2-40B4-BE49-F238E27FC236}">
                <a16:creationId xmlns:a16="http://schemas.microsoft.com/office/drawing/2014/main" id="{B7B30AE5-1302-6A14-9AB4-439FCF3A557C}"/>
              </a:ext>
            </a:extLst>
          </p:cNvPr>
          <p:cNvSpPr txBox="1"/>
          <p:nvPr/>
        </p:nvSpPr>
        <p:spPr>
          <a:xfrm>
            <a:off x="8224760" y="5887382"/>
            <a:ext cx="3059723" cy="369332"/>
          </a:xfrm>
          <a:prstGeom prst="rect">
            <a:avLst/>
          </a:prstGeom>
          <a:noFill/>
        </p:spPr>
        <p:txBody>
          <a:bodyPr wrap="square" rtlCol="0">
            <a:spAutoFit/>
          </a:bodyPr>
          <a:lstStyle/>
          <a:p>
            <a:pPr algn="ctr"/>
            <a:r>
              <a:rPr lang="en-US" dirty="0"/>
              <a:t>1D Gaussian with scaling</a:t>
            </a:r>
          </a:p>
        </p:txBody>
      </p:sp>
      <p:sp>
        <p:nvSpPr>
          <p:cNvPr id="12" name="TextBox 11">
            <a:extLst>
              <a:ext uri="{FF2B5EF4-FFF2-40B4-BE49-F238E27FC236}">
                <a16:creationId xmlns:a16="http://schemas.microsoft.com/office/drawing/2014/main" id="{FC61EA97-57CA-BD5F-748C-AF99B0F872C4}"/>
              </a:ext>
            </a:extLst>
          </p:cNvPr>
          <p:cNvSpPr txBox="1"/>
          <p:nvPr/>
        </p:nvSpPr>
        <p:spPr>
          <a:xfrm>
            <a:off x="4433404" y="680509"/>
            <a:ext cx="6949704" cy="584775"/>
          </a:xfrm>
          <a:prstGeom prst="rect">
            <a:avLst/>
          </a:prstGeom>
          <a:noFill/>
        </p:spPr>
        <p:txBody>
          <a:bodyPr wrap="square">
            <a:spAutoFit/>
          </a:bodyPr>
          <a:lstStyle/>
          <a:p>
            <a:pPr algn="just"/>
            <a:r>
              <a:rPr lang="en-PH" sz="1600" dirty="0">
                <a:latin typeface="Arial Narrow" panose="020B0604020202020204" pitchFamily="34" charset="0"/>
                <a:cs typeface="Arial Narrow" panose="020B0604020202020204" pitchFamily="34" charset="0"/>
              </a:rPr>
              <a:t>Here is the result for </a:t>
            </a:r>
            <a:r>
              <a:rPr lang="en-PH" sz="1600" b="1" u="sng" dirty="0">
                <a:latin typeface="Arial Narrow" panose="020B0604020202020204" pitchFamily="34" charset="0"/>
                <a:cs typeface="Arial Narrow" panose="020B0604020202020204" pitchFamily="34" charset="0"/>
              </a:rPr>
              <a:t>Method 2: Parametric Segmentation for foreground</a:t>
            </a:r>
            <a:r>
              <a:rPr lang="en-PH" sz="1600" b="1" dirty="0">
                <a:latin typeface="Arial Narrow" panose="020B0604020202020204" pitchFamily="34" charset="0"/>
                <a:cs typeface="Arial Narrow" panose="020B0604020202020204" pitchFamily="34" charset="0"/>
              </a:rPr>
              <a:t>. </a:t>
            </a:r>
            <a:r>
              <a:rPr lang="en-PH" sz="1600" dirty="0">
                <a:latin typeface="Arial Narrow" panose="020B0604020202020204" pitchFamily="34" charset="0"/>
                <a:cs typeface="Arial Narrow" panose="020B0604020202020204" pitchFamily="34" charset="0"/>
              </a:rPr>
              <a:t>I inverse the scaling here - p&lt;0.1 will be scaled to 1 instead of p&lt;0.1.</a:t>
            </a:r>
            <a:endParaRPr lang="en-PH" sz="1600" b="1" dirty="0">
              <a:latin typeface="Arial Narrow" panose="020B0604020202020204" pitchFamily="34" charset="0"/>
              <a:cs typeface="Arial Narrow" panose="020B0604020202020204" pitchFamily="34" charset="0"/>
            </a:endParaRPr>
          </a:p>
        </p:txBody>
      </p:sp>
      <p:pic>
        <p:nvPicPr>
          <p:cNvPr id="4" name="Picture 3">
            <a:extLst>
              <a:ext uri="{FF2B5EF4-FFF2-40B4-BE49-F238E27FC236}">
                <a16:creationId xmlns:a16="http://schemas.microsoft.com/office/drawing/2014/main" id="{F0F5733A-D234-F06E-3B4A-9D7DF578C032}"/>
              </a:ext>
            </a:extLst>
          </p:cNvPr>
          <p:cNvPicPr>
            <a:picLocks noChangeAspect="1"/>
          </p:cNvPicPr>
          <p:nvPr/>
        </p:nvPicPr>
        <p:blipFill>
          <a:blip r:embed="rId3"/>
          <a:stretch>
            <a:fillRect/>
          </a:stretch>
        </p:blipFill>
        <p:spPr>
          <a:xfrm>
            <a:off x="4397508" y="1474816"/>
            <a:ext cx="3491683" cy="4412566"/>
          </a:xfrm>
          <a:prstGeom prst="rect">
            <a:avLst/>
          </a:prstGeom>
        </p:spPr>
      </p:pic>
      <p:pic>
        <p:nvPicPr>
          <p:cNvPr id="5" name="Picture 4">
            <a:extLst>
              <a:ext uri="{FF2B5EF4-FFF2-40B4-BE49-F238E27FC236}">
                <a16:creationId xmlns:a16="http://schemas.microsoft.com/office/drawing/2014/main" id="{6D39C42D-273E-AD61-7D7D-DC85F43BEE7A}"/>
              </a:ext>
            </a:extLst>
          </p:cNvPr>
          <p:cNvPicPr>
            <a:picLocks noChangeAspect="1"/>
          </p:cNvPicPr>
          <p:nvPr/>
        </p:nvPicPr>
        <p:blipFill>
          <a:blip r:embed="rId4"/>
          <a:stretch>
            <a:fillRect/>
          </a:stretch>
        </p:blipFill>
        <p:spPr>
          <a:xfrm>
            <a:off x="7908256" y="1511506"/>
            <a:ext cx="3475805" cy="4375876"/>
          </a:xfrm>
          <a:prstGeom prst="rect">
            <a:avLst/>
          </a:prstGeom>
        </p:spPr>
      </p:pic>
      <p:sp>
        <p:nvSpPr>
          <p:cNvPr id="10" name="Slide Number Placeholder 9">
            <a:extLst>
              <a:ext uri="{FF2B5EF4-FFF2-40B4-BE49-F238E27FC236}">
                <a16:creationId xmlns:a16="http://schemas.microsoft.com/office/drawing/2014/main" id="{B0888829-DA93-4428-5377-045D5048A216}"/>
              </a:ext>
            </a:extLst>
          </p:cNvPr>
          <p:cNvSpPr>
            <a:spLocks noGrp="1"/>
          </p:cNvSpPr>
          <p:nvPr>
            <p:ph type="sldNum" sz="quarter" idx="12"/>
          </p:nvPr>
        </p:nvSpPr>
        <p:spPr/>
        <p:txBody>
          <a:bodyPr/>
          <a:lstStyle/>
          <a:p>
            <a:fld id="{81F4810B-317C-FF4D-942F-0C2DA7B2DAEF}" type="slidenum">
              <a:rPr lang="en-US" smtClean="0"/>
              <a:t>17</a:t>
            </a:fld>
            <a:endParaRPr lang="en-US"/>
          </a:p>
        </p:txBody>
      </p:sp>
    </p:spTree>
    <p:extLst>
      <p:ext uri="{BB962C8B-B14F-4D97-AF65-F5344CB8AC3E}">
        <p14:creationId xmlns:p14="http://schemas.microsoft.com/office/powerpoint/2010/main" val="1206271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1684A0-3B17-2BB3-E12A-84C2AB46B219}"/>
              </a:ext>
            </a:extLst>
          </p:cNvPr>
          <p:cNvPicPr>
            <a:picLocks noChangeAspect="1"/>
          </p:cNvPicPr>
          <p:nvPr/>
        </p:nvPicPr>
        <p:blipFill>
          <a:blip r:embed="rId2"/>
          <a:stretch>
            <a:fillRect/>
          </a:stretch>
        </p:blipFill>
        <p:spPr>
          <a:xfrm>
            <a:off x="384174" y="519906"/>
            <a:ext cx="3171826" cy="3984442"/>
          </a:xfrm>
          <a:prstGeom prst="rect">
            <a:avLst/>
          </a:prstGeom>
        </p:spPr>
      </p:pic>
      <p:sp>
        <p:nvSpPr>
          <p:cNvPr id="7" name="Rectangle 6">
            <a:extLst>
              <a:ext uri="{FF2B5EF4-FFF2-40B4-BE49-F238E27FC236}">
                <a16:creationId xmlns:a16="http://schemas.microsoft.com/office/drawing/2014/main" id="{95074D8D-B9A9-26A7-A9FA-6F4422B15759}"/>
              </a:ext>
            </a:extLst>
          </p:cNvPr>
          <p:cNvSpPr/>
          <p:nvPr/>
        </p:nvSpPr>
        <p:spPr>
          <a:xfrm>
            <a:off x="0" y="0"/>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Now, let’s try it on more complex image!</a:t>
            </a:r>
          </a:p>
        </p:txBody>
      </p:sp>
      <p:sp>
        <p:nvSpPr>
          <p:cNvPr id="9" name="TextBox 8">
            <a:extLst>
              <a:ext uri="{FF2B5EF4-FFF2-40B4-BE49-F238E27FC236}">
                <a16:creationId xmlns:a16="http://schemas.microsoft.com/office/drawing/2014/main" id="{270FB3F0-D2CD-E732-B6FF-6A851D9CAAA1}"/>
              </a:ext>
            </a:extLst>
          </p:cNvPr>
          <p:cNvSpPr txBox="1"/>
          <p:nvPr/>
        </p:nvSpPr>
        <p:spPr>
          <a:xfrm>
            <a:off x="384174" y="4369580"/>
            <a:ext cx="3171826" cy="2400657"/>
          </a:xfrm>
          <a:prstGeom prst="rect">
            <a:avLst/>
          </a:prstGeom>
          <a:noFill/>
        </p:spPr>
        <p:txBody>
          <a:bodyPr wrap="square">
            <a:spAutoFit/>
          </a:bodyPr>
          <a:lstStyle/>
          <a:p>
            <a:r>
              <a:rPr lang="en-PH" b="1" dirty="0">
                <a:solidFill>
                  <a:schemeClr val="accent6">
                    <a:lumMod val="50000"/>
                  </a:schemeClr>
                </a:solidFill>
                <a:latin typeface="Arial Narrow" panose="020B0604020202020204" pitchFamily="34" charset="0"/>
                <a:cs typeface="Arial Narrow" panose="020B0604020202020204" pitchFamily="34" charset="0"/>
              </a:rPr>
              <a:t>Still Life - Vase with Fifteen Sunflowers </a:t>
            </a:r>
            <a:r>
              <a:rPr lang="en-PH" i="1" dirty="0">
                <a:latin typeface="Arial Narrow" panose="020B0604020202020204" pitchFamily="34" charset="0"/>
                <a:cs typeface="Arial Narrow" panose="020B0604020202020204" pitchFamily="34" charset="0"/>
              </a:rPr>
              <a:t>by Vincent van Gogh</a:t>
            </a:r>
          </a:p>
          <a:p>
            <a:endParaRPr lang="en-PH" i="1" dirty="0">
              <a:latin typeface="Arial Narrow" panose="020B0604020202020204" pitchFamily="34" charset="0"/>
              <a:cs typeface="Arial Narrow" panose="020B0604020202020204" pitchFamily="34" charset="0"/>
            </a:endParaRPr>
          </a:p>
          <a:p>
            <a:pPr fontAlgn="t"/>
            <a:r>
              <a:rPr lang="en-PH" sz="1600" dirty="0">
                <a:latin typeface="Arial Narrow" panose="020B0604020202020204" pitchFamily="34" charset="0"/>
                <a:cs typeface="Arial Narrow" panose="020B0604020202020204" pitchFamily="34" charset="0"/>
              </a:rPr>
              <a:t>Date: 1888; Arles, </a:t>
            </a:r>
            <a:r>
              <a:rPr lang="en-PH" sz="1600" dirty="0" err="1">
                <a:latin typeface="Arial Narrow" panose="020B0604020202020204" pitchFamily="34" charset="0"/>
                <a:cs typeface="Arial Narrow" panose="020B0604020202020204" pitchFamily="34" charset="0"/>
              </a:rPr>
              <a:t>Bouches</a:t>
            </a:r>
            <a:r>
              <a:rPr lang="en-PH" sz="1600" dirty="0">
                <a:latin typeface="Arial Narrow" panose="020B0604020202020204" pitchFamily="34" charset="0"/>
                <a:cs typeface="Arial Narrow" panose="020B0604020202020204" pitchFamily="34" charset="0"/>
              </a:rPr>
              <a:t>-du-Rhône, France </a:t>
            </a:r>
          </a:p>
          <a:p>
            <a:r>
              <a:rPr lang="en-PH" sz="1600" dirty="0">
                <a:latin typeface="Arial Narrow" panose="020B0604020202020204" pitchFamily="34" charset="0"/>
                <a:cs typeface="Arial Narrow" panose="020B0604020202020204" pitchFamily="34" charset="0"/>
              </a:rPr>
              <a:t>Style: Post-impressionism</a:t>
            </a:r>
          </a:p>
          <a:p>
            <a:r>
              <a:rPr lang="en-PH" sz="1600" dirty="0">
                <a:latin typeface="Arial Narrow" panose="020B0604020202020204" pitchFamily="34" charset="0"/>
                <a:cs typeface="Arial Narrow" panose="020B0604020202020204" pitchFamily="34" charset="0"/>
              </a:rPr>
              <a:t>Genre: flower painting</a:t>
            </a:r>
          </a:p>
          <a:p>
            <a:r>
              <a:rPr lang="en-PH" sz="1600" dirty="0">
                <a:latin typeface="Arial Narrow" panose="020B0604020202020204" pitchFamily="34" charset="0"/>
                <a:cs typeface="Arial Narrow" panose="020B0604020202020204" pitchFamily="34" charset="0"/>
              </a:rPr>
              <a:t>Media: oil, canvas</a:t>
            </a:r>
          </a:p>
          <a:p>
            <a:r>
              <a:rPr lang="en-PH" sz="1600" dirty="0">
                <a:latin typeface="Arial Narrow" panose="020B0604020202020204" pitchFamily="34" charset="0"/>
                <a:cs typeface="Arial Narrow" panose="020B0604020202020204" pitchFamily="34" charset="0"/>
              </a:rPr>
              <a:t>Dimensions: 92.1 x 73 cm</a:t>
            </a:r>
          </a:p>
        </p:txBody>
      </p:sp>
      <p:sp>
        <p:nvSpPr>
          <p:cNvPr id="12" name="TextBox 11">
            <a:extLst>
              <a:ext uri="{FF2B5EF4-FFF2-40B4-BE49-F238E27FC236}">
                <a16:creationId xmlns:a16="http://schemas.microsoft.com/office/drawing/2014/main" id="{FC61EA97-57CA-BD5F-748C-AF99B0F872C4}"/>
              </a:ext>
            </a:extLst>
          </p:cNvPr>
          <p:cNvSpPr txBox="1"/>
          <p:nvPr/>
        </p:nvSpPr>
        <p:spPr>
          <a:xfrm>
            <a:off x="4433404" y="680509"/>
            <a:ext cx="6949704" cy="584775"/>
          </a:xfrm>
          <a:prstGeom prst="rect">
            <a:avLst/>
          </a:prstGeom>
          <a:noFill/>
        </p:spPr>
        <p:txBody>
          <a:bodyPr wrap="square">
            <a:spAutoFit/>
          </a:bodyPr>
          <a:lstStyle/>
          <a:p>
            <a:pPr algn="just"/>
            <a:r>
              <a:rPr lang="en-PH" sz="1600" dirty="0">
                <a:latin typeface="Arial Narrow" panose="020B0604020202020204" pitchFamily="34" charset="0"/>
                <a:cs typeface="Arial Narrow" panose="020B0604020202020204" pitchFamily="34" charset="0"/>
              </a:rPr>
              <a:t>Here is the result for </a:t>
            </a:r>
            <a:r>
              <a:rPr lang="en-PH" sz="1600" b="1" u="sng" dirty="0">
                <a:latin typeface="Arial Narrow" panose="020B0604020202020204" pitchFamily="34" charset="0"/>
                <a:cs typeface="Arial Narrow" panose="020B0604020202020204" pitchFamily="34" charset="0"/>
              </a:rPr>
              <a:t>Method 3: Non-parametric Segmentation</a:t>
            </a:r>
            <a:r>
              <a:rPr lang="en-PH" sz="1600" b="1" dirty="0">
                <a:latin typeface="Arial Narrow" panose="020B0604020202020204" pitchFamily="34" charset="0"/>
                <a:cs typeface="Arial Narrow" panose="020B0604020202020204" pitchFamily="34" charset="0"/>
              </a:rPr>
              <a:t>. </a:t>
            </a:r>
            <a:r>
              <a:rPr lang="en-PH" sz="1600" dirty="0">
                <a:latin typeface="Arial Narrow" panose="020B0604020202020204" pitchFamily="34" charset="0"/>
                <a:cs typeface="Arial Narrow" panose="020B0604020202020204" pitchFamily="34" charset="0"/>
              </a:rPr>
              <a:t>So far, it has the best result our of all the methods.</a:t>
            </a:r>
          </a:p>
        </p:txBody>
      </p:sp>
      <p:pic>
        <p:nvPicPr>
          <p:cNvPr id="4" name="Picture 3">
            <a:extLst>
              <a:ext uri="{FF2B5EF4-FFF2-40B4-BE49-F238E27FC236}">
                <a16:creationId xmlns:a16="http://schemas.microsoft.com/office/drawing/2014/main" id="{26B6E63C-F3E6-47DC-2F38-A7301DF185A5}"/>
              </a:ext>
            </a:extLst>
          </p:cNvPr>
          <p:cNvPicPr>
            <a:picLocks noChangeAspect="1"/>
          </p:cNvPicPr>
          <p:nvPr/>
        </p:nvPicPr>
        <p:blipFill>
          <a:blip r:embed="rId3"/>
          <a:stretch>
            <a:fillRect/>
          </a:stretch>
        </p:blipFill>
        <p:spPr>
          <a:xfrm>
            <a:off x="4433404" y="1197995"/>
            <a:ext cx="3794235" cy="4810922"/>
          </a:xfrm>
          <a:prstGeom prst="rect">
            <a:avLst/>
          </a:prstGeom>
        </p:spPr>
      </p:pic>
      <p:pic>
        <p:nvPicPr>
          <p:cNvPr id="5" name="Picture 4">
            <a:extLst>
              <a:ext uri="{FF2B5EF4-FFF2-40B4-BE49-F238E27FC236}">
                <a16:creationId xmlns:a16="http://schemas.microsoft.com/office/drawing/2014/main" id="{EEE36DBC-B56A-8244-53BA-66AEB9959F99}"/>
              </a:ext>
            </a:extLst>
          </p:cNvPr>
          <p:cNvPicPr>
            <a:picLocks noChangeAspect="1"/>
          </p:cNvPicPr>
          <p:nvPr/>
        </p:nvPicPr>
        <p:blipFill>
          <a:blip r:embed="rId4"/>
          <a:stretch>
            <a:fillRect/>
          </a:stretch>
        </p:blipFill>
        <p:spPr>
          <a:xfrm>
            <a:off x="8227640" y="1235788"/>
            <a:ext cx="3813714" cy="4743633"/>
          </a:xfrm>
          <a:prstGeom prst="rect">
            <a:avLst/>
          </a:prstGeom>
        </p:spPr>
      </p:pic>
      <p:pic>
        <p:nvPicPr>
          <p:cNvPr id="10" name="Picture 9">
            <a:extLst>
              <a:ext uri="{FF2B5EF4-FFF2-40B4-BE49-F238E27FC236}">
                <a16:creationId xmlns:a16="http://schemas.microsoft.com/office/drawing/2014/main" id="{DCF47572-27BE-3D16-A7F8-370F8E85FE6B}"/>
              </a:ext>
            </a:extLst>
          </p:cNvPr>
          <p:cNvPicPr>
            <a:picLocks noChangeAspect="1"/>
          </p:cNvPicPr>
          <p:nvPr/>
        </p:nvPicPr>
        <p:blipFill rotWithShape="1">
          <a:blip r:embed="rId5"/>
          <a:srcRect t="30240" b="41409"/>
          <a:stretch/>
        </p:blipFill>
        <p:spPr>
          <a:xfrm>
            <a:off x="4538289" y="6287589"/>
            <a:ext cx="3532419" cy="482647"/>
          </a:xfrm>
          <a:prstGeom prst="rect">
            <a:avLst/>
          </a:prstGeom>
        </p:spPr>
      </p:pic>
      <p:sp>
        <p:nvSpPr>
          <p:cNvPr id="13" name="TextBox 12">
            <a:extLst>
              <a:ext uri="{FF2B5EF4-FFF2-40B4-BE49-F238E27FC236}">
                <a16:creationId xmlns:a16="http://schemas.microsoft.com/office/drawing/2014/main" id="{2A8E109E-38ED-D182-3F05-8EECE19BBEA1}"/>
              </a:ext>
            </a:extLst>
          </p:cNvPr>
          <p:cNvSpPr txBox="1"/>
          <p:nvPr/>
        </p:nvSpPr>
        <p:spPr>
          <a:xfrm>
            <a:off x="4491151" y="5870722"/>
            <a:ext cx="7167715" cy="338554"/>
          </a:xfrm>
          <a:prstGeom prst="rect">
            <a:avLst/>
          </a:prstGeom>
          <a:noFill/>
        </p:spPr>
        <p:txBody>
          <a:bodyPr wrap="square">
            <a:spAutoFit/>
          </a:bodyPr>
          <a:lstStyle/>
          <a:p>
            <a:pPr algn="just"/>
            <a:r>
              <a:rPr lang="en-PH" sz="1600" dirty="0">
                <a:latin typeface="Arial Narrow" panose="020B0604020202020204" pitchFamily="34" charset="0"/>
                <a:cs typeface="Arial Narrow" panose="020B0604020202020204" pitchFamily="34" charset="0"/>
              </a:rPr>
              <a:t>Background (left) and foreground (right). I inserted this logical operation to get the foreground: </a:t>
            </a:r>
            <a:endParaRPr lang="en-PH" sz="1600" b="1" dirty="0">
              <a:latin typeface="Arial Narrow" panose="020B0604020202020204" pitchFamily="34" charset="0"/>
              <a:cs typeface="Arial Narrow" panose="020B0604020202020204" pitchFamily="34" charset="0"/>
            </a:endParaRPr>
          </a:p>
        </p:txBody>
      </p:sp>
      <p:sp>
        <p:nvSpPr>
          <p:cNvPr id="14" name="Slide Number Placeholder 13">
            <a:extLst>
              <a:ext uri="{FF2B5EF4-FFF2-40B4-BE49-F238E27FC236}">
                <a16:creationId xmlns:a16="http://schemas.microsoft.com/office/drawing/2014/main" id="{54F8190F-F089-16A0-D77D-EE196ABF617A}"/>
              </a:ext>
            </a:extLst>
          </p:cNvPr>
          <p:cNvSpPr>
            <a:spLocks noGrp="1"/>
          </p:cNvSpPr>
          <p:nvPr>
            <p:ph type="sldNum" sz="quarter" idx="12"/>
          </p:nvPr>
        </p:nvSpPr>
        <p:spPr/>
        <p:txBody>
          <a:bodyPr/>
          <a:lstStyle/>
          <a:p>
            <a:fld id="{81F4810B-317C-FF4D-942F-0C2DA7B2DAEF}" type="slidenum">
              <a:rPr lang="en-US" smtClean="0"/>
              <a:t>18</a:t>
            </a:fld>
            <a:endParaRPr lang="en-US"/>
          </a:p>
        </p:txBody>
      </p:sp>
    </p:spTree>
    <p:extLst>
      <p:ext uri="{BB962C8B-B14F-4D97-AF65-F5344CB8AC3E}">
        <p14:creationId xmlns:p14="http://schemas.microsoft.com/office/powerpoint/2010/main" val="115524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45A9AE-38C7-63C3-B425-EDD809CF45EF}"/>
              </a:ext>
            </a:extLst>
          </p:cNvPr>
          <p:cNvSpPr/>
          <p:nvPr/>
        </p:nvSpPr>
        <p:spPr>
          <a:xfrm>
            <a:off x="0" y="0"/>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Now, let’s try it on more complex image!</a:t>
            </a:r>
          </a:p>
        </p:txBody>
      </p:sp>
      <p:pic>
        <p:nvPicPr>
          <p:cNvPr id="5" name="Picture 4">
            <a:extLst>
              <a:ext uri="{FF2B5EF4-FFF2-40B4-BE49-F238E27FC236}">
                <a16:creationId xmlns:a16="http://schemas.microsoft.com/office/drawing/2014/main" id="{F368C665-9100-671A-A26A-1D31C6FF9C1B}"/>
              </a:ext>
            </a:extLst>
          </p:cNvPr>
          <p:cNvPicPr>
            <a:picLocks noChangeAspect="1"/>
          </p:cNvPicPr>
          <p:nvPr/>
        </p:nvPicPr>
        <p:blipFill>
          <a:blip r:embed="rId2"/>
          <a:stretch>
            <a:fillRect/>
          </a:stretch>
        </p:blipFill>
        <p:spPr>
          <a:xfrm>
            <a:off x="199733" y="1249345"/>
            <a:ext cx="2108751" cy="2670698"/>
          </a:xfrm>
          <a:prstGeom prst="rect">
            <a:avLst/>
          </a:prstGeom>
        </p:spPr>
      </p:pic>
      <p:pic>
        <p:nvPicPr>
          <p:cNvPr id="6" name="Picture 5">
            <a:extLst>
              <a:ext uri="{FF2B5EF4-FFF2-40B4-BE49-F238E27FC236}">
                <a16:creationId xmlns:a16="http://schemas.microsoft.com/office/drawing/2014/main" id="{B8FB07F8-EDFF-7BA8-7E70-785C5A578828}"/>
              </a:ext>
            </a:extLst>
          </p:cNvPr>
          <p:cNvPicPr>
            <a:picLocks noChangeAspect="1"/>
          </p:cNvPicPr>
          <p:nvPr/>
        </p:nvPicPr>
        <p:blipFill>
          <a:blip r:embed="rId3"/>
          <a:stretch>
            <a:fillRect/>
          </a:stretch>
        </p:blipFill>
        <p:spPr>
          <a:xfrm>
            <a:off x="199733" y="3954995"/>
            <a:ext cx="2117525" cy="2670698"/>
          </a:xfrm>
          <a:prstGeom prst="rect">
            <a:avLst/>
          </a:prstGeom>
        </p:spPr>
      </p:pic>
      <p:pic>
        <p:nvPicPr>
          <p:cNvPr id="7" name="Picture 6">
            <a:extLst>
              <a:ext uri="{FF2B5EF4-FFF2-40B4-BE49-F238E27FC236}">
                <a16:creationId xmlns:a16="http://schemas.microsoft.com/office/drawing/2014/main" id="{4243E13B-B8E9-E490-0D0E-60C246398AF1}"/>
              </a:ext>
            </a:extLst>
          </p:cNvPr>
          <p:cNvPicPr>
            <a:picLocks noChangeAspect="1"/>
          </p:cNvPicPr>
          <p:nvPr/>
        </p:nvPicPr>
        <p:blipFill>
          <a:blip r:embed="rId4"/>
          <a:stretch>
            <a:fillRect/>
          </a:stretch>
        </p:blipFill>
        <p:spPr>
          <a:xfrm>
            <a:off x="2647069" y="1249345"/>
            <a:ext cx="2114806" cy="2670698"/>
          </a:xfrm>
          <a:prstGeom prst="rect">
            <a:avLst/>
          </a:prstGeom>
        </p:spPr>
      </p:pic>
      <p:pic>
        <p:nvPicPr>
          <p:cNvPr id="8" name="Picture 7">
            <a:extLst>
              <a:ext uri="{FF2B5EF4-FFF2-40B4-BE49-F238E27FC236}">
                <a16:creationId xmlns:a16="http://schemas.microsoft.com/office/drawing/2014/main" id="{91483936-0DA7-2991-CA75-7BC4E57773BE}"/>
              </a:ext>
            </a:extLst>
          </p:cNvPr>
          <p:cNvPicPr>
            <a:picLocks noChangeAspect="1"/>
          </p:cNvPicPr>
          <p:nvPr/>
        </p:nvPicPr>
        <p:blipFill>
          <a:blip r:embed="rId5"/>
          <a:stretch>
            <a:fillRect/>
          </a:stretch>
        </p:blipFill>
        <p:spPr>
          <a:xfrm>
            <a:off x="5100460" y="1249345"/>
            <a:ext cx="2105969" cy="2670698"/>
          </a:xfrm>
          <a:prstGeom prst="rect">
            <a:avLst/>
          </a:prstGeom>
        </p:spPr>
      </p:pic>
      <p:pic>
        <p:nvPicPr>
          <p:cNvPr id="9" name="Picture 8">
            <a:extLst>
              <a:ext uri="{FF2B5EF4-FFF2-40B4-BE49-F238E27FC236}">
                <a16:creationId xmlns:a16="http://schemas.microsoft.com/office/drawing/2014/main" id="{58310BB5-776E-6D56-C5B4-1999AF22A13E}"/>
              </a:ext>
            </a:extLst>
          </p:cNvPr>
          <p:cNvPicPr>
            <a:picLocks noChangeAspect="1"/>
          </p:cNvPicPr>
          <p:nvPr/>
        </p:nvPicPr>
        <p:blipFill>
          <a:blip r:embed="rId6"/>
          <a:stretch>
            <a:fillRect/>
          </a:stretch>
        </p:blipFill>
        <p:spPr>
          <a:xfrm>
            <a:off x="2647069" y="3954995"/>
            <a:ext cx="2113335" cy="2670698"/>
          </a:xfrm>
          <a:prstGeom prst="rect">
            <a:avLst/>
          </a:prstGeom>
        </p:spPr>
      </p:pic>
      <p:pic>
        <p:nvPicPr>
          <p:cNvPr id="10" name="Picture 9">
            <a:extLst>
              <a:ext uri="{FF2B5EF4-FFF2-40B4-BE49-F238E27FC236}">
                <a16:creationId xmlns:a16="http://schemas.microsoft.com/office/drawing/2014/main" id="{5F90AF7F-C139-D3F0-D785-1466EB58101C}"/>
              </a:ext>
            </a:extLst>
          </p:cNvPr>
          <p:cNvPicPr>
            <a:picLocks noChangeAspect="1"/>
          </p:cNvPicPr>
          <p:nvPr/>
        </p:nvPicPr>
        <p:blipFill>
          <a:blip r:embed="rId7"/>
          <a:stretch>
            <a:fillRect/>
          </a:stretch>
        </p:blipFill>
        <p:spPr>
          <a:xfrm>
            <a:off x="5100460" y="3965102"/>
            <a:ext cx="2113336" cy="2660591"/>
          </a:xfrm>
          <a:prstGeom prst="rect">
            <a:avLst/>
          </a:prstGeom>
        </p:spPr>
      </p:pic>
      <p:pic>
        <p:nvPicPr>
          <p:cNvPr id="11" name="Picture 10">
            <a:extLst>
              <a:ext uri="{FF2B5EF4-FFF2-40B4-BE49-F238E27FC236}">
                <a16:creationId xmlns:a16="http://schemas.microsoft.com/office/drawing/2014/main" id="{E903C3F1-0A5E-F1A4-3BC1-4EB3AE82A719}"/>
              </a:ext>
            </a:extLst>
          </p:cNvPr>
          <p:cNvPicPr>
            <a:picLocks noChangeAspect="1"/>
          </p:cNvPicPr>
          <p:nvPr/>
        </p:nvPicPr>
        <p:blipFill>
          <a:blip r:embed="rId8"/>
          <a:stretch>
            <a:fillRect/>
          </a:stretch>
        </p:blipFill>
        <p:spPr>
          <a:xfrm>
            <a:off x="7545014" y="1246240"/>
            <a:ext cx="2108751" cy="2673803"/>
          </a:xfrm>
          <a:prstGeom prst="rect">
            <a:avLst/>
          </a:prstGeom>
        </p:spPr>
      </p:pic>
      <p:pic>
        <p:nvPicPr>
          <p:cNvPr id="12" name="Picture 11">
            <a:extLst>
              <a:ext uri="{FF2B5EF4-FFF2-40B4-BE49-F238E27FC236}">
                <a16:creationId xmlns:a16="http://schemas.microsoft.com/office/drawing/2014/main" id="{FB847DC0-5038-AF86-9E45-80D1A7C15B0F}"/>
              </a:ext>
            </a:extLst>
          </p:cNvPr>
          <p:cNvPicPr>
            <a:picLocks noChangeAspect="1"/>
          </p:cNvPicPr>
          <p:nvPr/>
        </p:nvPicPr>
        <p:blipFill>
          <a:blip r:embed="rId9"/>
          <a:stretch>
            <a:fillRect/>
          </a:stretch>
        </p:blipFill>
        <p:spPr>
          <a:xfrm>
            <a:off x="7553852" y="3954995"/>
            <a:ext cx="2119577" cy="2636406"/>
          </a:xfrm>
          <a:prstGeom prst="rect">
            <a:avLst/>
          </a:prstGeom>
        </p:spPr>
      </p:pic>
      <p:sp>
        <p:nvSpPr>
          <p:cNvPr id="13" name="TextBox 12">
            <a:extLst>
              <a:ext uri="{FF2B5EF4-FFF2-40B4-BE49-F238E27FC236}">
                <a16:creationId xmlns:a16="http://schemas.microsoft.com/office/drawing/2014/main" id="{3C28215E-8E18-A246-F51B-71CC903342CC}"/>
              </a:ext>
            </a:extLst>
          </p:cNvPr>
          <p:cNvSpPr txBox="1"/>
          <p:nvPr/>
        </p:nvSpPr>
        <p:spPr>
          <a:xfrm>
            <a:off x="199734" y="876908"/>
            <a:ext cx="2114806" cy="369332"/>
          </a:xfrm>
          <a:prstGeom prst="rect">
            <a:avLst/>
          </a:prstGeom>
          <a:noFill/>
        </p:spPr>
        <p:txBody>
          <a:bodyPr wrap="square" rtlCol="0">
            <a:spAutoFit/>
          </a:bodyPr>
          <a:lstStyle/>
          <a:p>
            <a:pPr algn="ctr"/>
            <a:r>
              <a:rPr lang="en-US" dirty="0"/>
              <a:t>Method 1</a:t>
            </a:r>
          </a:p>
        </p:txBody>
      </p:sp>
      <p:sp>
        <p:nvSpPr>
          <p:cNvPr id="14" name="TextBox 13">
            <a:extLst>
              <a:ext uri="{FF2B5EF4-FFF2-40B4-BE49-F238E27FC236}">
                <a16:creationId xmlns:a16="http://schemas.microsoft.com/office/drawing/2014/main" id="{ECE5385C-7A26-BE06-6099-C4EE00BABDE1}"/>
              </a:ext>
            </a:extLst>
          </p:cNvPr>
          <p:cNvSpPr txBox="1"/>
          <p:nvPr/>
        </p:nvSpPr>
        <p:spPr>
          <a:xfrm>
            <a:off x="2641013" y="876908"/>
            <a:ext cx="2114806" cy="369332"/>
          </a:xfrm>
          <a:prstGeom prst="rect">
            <a:avLst/>
          </a:prstGeom>
          <a:noFill/>
        </p:spPr>
        <p:txBody>
          <a:bodyPr wrap="square" rtlCol="0">
            <a:spAutoFit/>
          </a:bodyPr>
          <a:lstStyle/>
          <a:p>
            <a:pPr algn="ctr"/>
            <a:r>
              <a:rPr lang="en-US" dirty="0"/>
              <a:t>Method 2 – 3D</a:t>
            </a:r>
          </a:p>
        </p:txBody>
      </p:sp>
      <p:sp>
        <p:nvSpPr>
          <p:cNvPr id="15" name="TextBox 14">
            <a:extLst>
              <a:ext uri="{FF2B5EF4-FFF2-40B4-BE49-F238E27FC236}">
                <a16:creationId xmlns:a16="http://schemas.microsoft.com/office/drawing/2014/main" id="{EA184447-36FD-BD68-3020-0B5F529A893B}"/>
              </a:ext>
            </a:extLst>
          </p:cNvPr>
          <p:cNvSpPr txBox="1"/>
          <p:nvPr/>
        </p:nvSpPr>
        <p:spPr>
          <a:xfrm>
            <a:off x="5082292" y="876908"/>
            <a:ext cx="2114806" cy="369332"/>
          </a:xfrm>
          <a:prstGeom prst="rect">
            <a:avLst/>
          </a:prstGeom>
          <a:noFill/>
        </p:spPr>
        <p:txBody>
          <a:bodyPr wrap="square" rtlCol="0">
            <a:spAutoFit/>
          </a:bodyPr>
          <a:lstStyle/>
          <a:p>
            <a:pPr algn="ctr"/>
            <a:r>
              <a:rPr lang="en-US" dirty="0"/>
              <a:t>Method 2 – 1D</a:t>
            </a:r>
          </a:p>
        </p:txBody>
      </p:sp>
      <p:sp>
        <p:nvSpPr>
          <p:cNvPr id="16" name="TextBox 15">
            <a:extLst>
              <a:ext uri="{FF2B5EF4-FFF2-40B4-BE49-F238E27FC236}">
                <a16:creationId xmlns:a16="http://schemas.microsoft.com/office/drawing/2014/main" id="{AC9CF672-3790-70FB-F3BC-A95FBC3990B9}"/>
              </a:ext>
            </a:extLst>
          </p:cNvPr>
          <p:cNvSpPr txBox="1"/>
          <p:nvPr/>
        </p:nvSpPr>
        <p:spPr>
          <a:xfrm>
            <a:off x="7517515" y="876908"/>
            <a:ext cx="2114806" cy="369332"/>
          </a:xfrm>
          <a:prstGeom prst="rect">
            <a:avLst/>
          </a:prstGeom>
          <a:noFill/>
        </p:spPr>
        <p:txBody>
          <a:bodyPr wrap="square" rtlCol="0">
            <a:spAutoFit/>
          </a:bodyPr>
          <a:lstStyle/>
          <a:p>
            <a:pPr algn="ctr"/>
            <a:r>
              <a:rPr lang="en-US" dirty="0"/>
              <a:t>Method 3</a:t>
            </a:r>
          </a:p>
        </p:txBody>
      </p:sp>
      <p:sp>
        <p:nvSpPr>
          <p:cNvPr id="17" name="TextBox 16">
            <a:extLst>
              <a:ext uri="{FF2B5EF4-FFF2-40B4-BE49-F238E27FC236}">
                <a16:creationId xmlns:a16="http://schemas.microsoft.com/office/drawing/2014/main" id="{63238BA5-15D8-AEA4-77EC-1FF8F7EBE3A7}"/>
              </a:ext>
            </a:extLst>
          </p:cNvPr>
          <p:cNvSpPr txBox="1"/>
          <p:nvPr/>
        </p:nvSpPr>
        <p:spPr>
          <a:xfrm>
            <a:off x="9878518" y="4040370"/>
            <a:ext cx="2113749" cy="2585323"/>
          </a:xfrm>
          <a:prstGeom prst="rect">
            <a:avLst/>
          </a:prstGeom>
          <a:solidFill>
            <a:schemeClr val="accent6">
              <a:lumMod val="20000"/>
              <a:lumOff val="80000"/>
            </a:schemeClr>
          </a:solidFill>
        </p:spPr>
        <p:txBody>
          <a:bodyPr wrap="square" rtlCol="0">
            <a:spAutoFit/>
          </a:bodyPr>
          <a:lstStyle/>
          <a:p>
            <a:r>
              <a:rPr lang="en-US" dirty="0"/>
              <a:t>Qualitatively, Method 3 gave the best output, followed by Method 1, then Method 2. This  observation is the same for both Macbeth and sunflower painting.</a:t>
            </a:r>
          </a:p>
        </p:txBody>
      </p:sp>
      <p:sp>
        <p:nvSpPr>
          <p:cNvPr id="18" name="Slide Number Placeholder 17">
            <a:extLst>
              <a:ext uri="{FF2B5EF4-FFF2-40B4-BE49-F238E27FC236}">
                <a16:creationId xmlns:a16="http://schemas.microsoft.com/office/drawing/2014/main" id="{8C6DBCBC-7EE6-67A5-88AC-9D7BAA5CF2AC}"/>
              </a:ext>
            </a:extLst>
          </p:cNvPr>
          <p:cNvSpPr>
            <a:spLocks noGrp="1"/>
          </p:cNvSpPr>
          <p:nvPr>
            <p:ph type="sldNum" sz="quarter" idx="12"/>
          </p:nvPr>
        </p:nvSpPr>
        <p:spPr/>
        <p:txBody>
          <a:bodyPr/>
          <a:lstStyle/>
          <a:p>
            <a:fld id="{81F4810B-317C-FF4D-942F-0C2DA7B2DAEF}" type="slidenum">
              <a:rPr lang="en-US" smtClean="0"/>
              <a:t>19</a:t>
            </a:fld>
            <a:endParaRPr lang="en-US"/>
          </a:p>
        </p:txBody>
      </p:sp>
    </p:spTree>
    <p:extLst>
      <p:ext uri="{BB962C8B-B14F-4D97-AF65-F5344CB8AC3E}">
        <p14:creationId xmlns:p14="http://schemas.microsoft.com/office/powerpoint/2010/main" val="2191677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39652-85C8-4B01-99B2-F117170B1F46}"/>
              </a:ext>
            </a:extLst>
          </p:cNvPr>
          <p:cNvSpPr>
            <a:spLocks noGrp="1"/>
          </p:cNvSpPr>
          <p:nvPr>
            <p:ph type="title"/>
          </p:nvPr>
        </p:nvSpPr>
        <p:spPr>
          <a:xfrm>
            <a:off x="4965430" y="629268"/>
            <a:ext cx="6586491" cy="1286160"/>
          </a:xfrm>
        </p:spPr>
        <p:txBody>
          <a:bodyPr anchor="b">
            <a:normAutofit/>
          </a:bodyPr>
          <a:lstStyle/>
          <a:p>
            <a:r>
              <a:rPr lang="en-US" b="1">
                <a:latin typeface="Arial" panose="020B0604020202020204" pitchFamily="34" charset="0"/>
                <a:cs typeface="Arial" panose="020B0604020202020204" pitchFamily="34" charset="0"/>
              </a:rPr>
              <a:t>Color segmentation</a:t>
            </a:r>
          </a:p>
        </p:txBody>
      </p:sp>
      <p:sp>
        <p:nvSpPr>
          <p:cNvPr id="3" name="Content Placeholder 2">
            <a:extLst>
              <a:ext uri="{FF2B5EF4-FFF2-40B4-BE49-F238E27FC236}">
                <a16:creationId xmlns:a16="http://schemas.microsoft.com/office/drawing/2014/main" id="{5353A588-8406-485A-A466-57C6DD04E5C1}"/>
              </a:ext>
            </a:extLst>
          </p:cNvPr>
          <p:cNvSpPr>
            <a:spLocks noGrp="1"/>
          </p:cNvSpPr>
          <p:nvPr>
            <p:ph idx="1"/>
          </p:nvPr>
        </p:nvSpPr>
        <p:spPr>
          <a:xfrm>
            <a:off x="4965431" y="2438400"/>
            <a:ext cx="6586489" cy="3785419"/>
          </a:xfrm>
        </p:spPr>
        <p:txBody>
          <a:bodyPr>
            <a:normAutofit/>
          </a:bodyPr>
          <a:lstStyle/>
          <a:p>
            <a:pPr marL="0" indent="0">
              <a:buNone/>
            </a:pPr>
            <a:r>
              <a:rPr lang="en-US" sz="2000" i="1">
                <a:latin typeface="Arial" panose="020B0604020202020204" pitchFamily="34" charset="0"/>
                <a:cs typeface="Arial" panose="020B0604020202020204" pitchFamily="34" charset="0"/>
              </a:rPr>
              <a:t>Objectives:</a:t>
            </a:r>
          </a:p>
          <a:p>
            <a:pPr>
              <a:buFont typeface="Wingdings" panose="05000000000000000000" pitchFamily="2" charset="2"/>
              <a:buChar char="q"/>
            </a:pPr>
            <a:r>
              <a:rPr lang="en-PH" sz="2000">
                <a:latin typeface="Arial" panose="020B0604020202020204" pitchFamily="34" charset="0"/>
                <a:cs typeface="Arial" panose="020B0604020202020204" pitchFamily="34" charset="0"/>
              </a:rPr>
              <a:t>Use digital color histograms to segment regions of interest in an image</a:t>
            </a:r>
            <a:endParaRPr lang="en-PH" sz="2000">
              <a:effectLst/>
              <a:latin typeface="Arial" panose="020B0604020202020204" pitchFamily="34" charset="0"/>
              <a:cs typeface="Arial" panose="020B0604020202020204" pitchFamily="34" charset="0"/>
            </a:endParaRPr>
          </a:p>
          <a:p>
            <a:pPr>
              <a:buFont typeface="Wingdings" panose="05000000000000000000" pitchFamily="2" charset="2"/>
              <a:buChar char="q"/>
            </a:pPr>
            <a:r>
              <a:rPr lang="en-PH" sz="2000">
                <a:effectLst/>
                <a:latin typeface="Arial" panose="020B0604020202020204" pitchFamily="34" charset="0"/>
                <a:cs typeface="Arial" panose="020B0604020202020204" pitchFamily="34" charset="0"/>
              </a:rPr>
              <a:t>Demonstrate how color changes under varying illumination</a:t>
            </a:r>
            <a:endParaRPr lang="en-US" sz="200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C97A9C5-8667-BD0F-4EF6-4ABA97F8E5D6}"/>
              </a:ext>
            </a:extLst>
          </p:cNvPr>
          <p:cNvPicPr>
            <a:picLocks noChangeAspect="1"/>
          </p:cNvPicPr>
          <p:nvPr/>
        </p:nvPicPr>
        <p:blipFill rotWithShape="1">
          <a:blip r:embed="rId2"/>
          <a:srcRect l="32406"/>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AF5843"/>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C29DB5D9-E4A4-4453-AABF-8BBFD75CF56C}"/>
              </a:ext>
            </a:extLst>
          </p:cNvPr>
          <p:cNvSpPr>
            <a:spLocks noGrp="1"/>
          </p:cNvSpPr>
          <p:nvPr>
            <p:ph type="sldNum" sz="quarter" idx="12"/>
          </p:nvPr>
        </p:nvSpPr>
        <p:spPr>
          <a:xfrm>
            <a:off x="10167042" y="6356350"/>
            <a:ext cx="1186758" cy="365125"/>
          </a:xfrm>
        </p:spPr>
        <p:txBody>
          <a:bodyPr>
            <a:normAutofit/>
          </a:bodyPr>
          <a:lstStyle/>
          <a:p>
            <a:pPr>
              <a:spcAft>
                <a:spcPts val="600"/>
              </a:spcAft>
            </a:pPr>
            <a:fld id="{6DF82FE7-853C-49BC-93A8-CDCCD4D88F37}" type="slidenum">
              <a:rPr lang="en-US" smtClean="0"/>
              <a:pPr>
                <a:spcAft>
                  <a:spcPts val="600"/>
                </a:spcAft>
              </a:pPr>
              <a:t>2</a:t>
            </a:fld>
            <a:endParaRPr lang="en-US"/>
          </a:p>
        </p:txBody>
      </p:sp>
    </p:spTree>
    <p:extLst>
      <p:ext uri="{BB962C8B-B14F-4D97-AF65-F5344CB8AC3E}">
        <p14:creationId xmlns:p14="http://schemas.microsoft.com/office/powerpoint/2010/main" val="6535834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B1A0E7-0BD4-1B6D-A26F-4117B9EE4F46}"/>
              </a:ext>
            </a:extLst>
          </p:cNvPr>
          <p:cNvSpPr>
            <a:spLocks noGrp="1"/>
          </p:cNvSpPr>
          <p:nvPr>
            <p:ph type="sldNum" sz="quarter" idx="12"/>
          </p:nvPr>
        </p:nvSpPr>
        <p:spPr/>
        <p:txBody>
          <a:bodyPr/>
          <a:lstStyle/>
          <a:p>
            <a:fld id="{6DF82FE7-853C-49BC-93A8-CDCCD4D88F37}" type="slidenum">
              <a:rPr lang="en-US" smtClean="0"/>
              <a:t>20</a:t>
            </a:fld>
            <a:endParaRPr lang="en-US"/>
          </a:p>
        </p:txBody>
      </p:sp>
      <p:graphicFrame>
        <p:nvGraphicFramePr>
          <p:cNvPr id="7" name="Table 6">
            <a:extLst>
              <a:ext uri="{FF2B5EF4-FFF2-40B4-BE49-F238E27FC236}">
                <a16:creationId xmlns:a16="http://schemas.microsoft.com/office/drawing/2014/main" id="{22900CDE-74B5-AFD8-478F-6B6553D22270}"/>
              </a:ext>
            </a:extLst>
          </p:cNvPr>
          <p:cNvGraphicFramePr>
            <a:graphicFrameLocks noGrp="1"/>
          </p:cNvGraphicFramePr>
          <p:nvPr>
            <p:extLst>
              <p:ext uri="{D42A27DB-BD31-4B8C-83A1-F6EECF244321}">
                <p14:modId xmlns:p14="http://schemas.microsoft.com/office/powerpoint/2010/main" val="4137263532"/>
              </p:ext>
            </p:extLst>
          </p:nvPr>
        </p:nvGraphicFramePr>
        <p:xfrm>
          <a:off x="361121" y="263201"/>
          <a:ext cx="10515600" cy="5120640"/>
        </p:xfrm>
        <a:graphic>
          <a:graphicData uri="http://schemas.openxmlformats.org/drawingml/2006/table">
            <a:tbl>
              <a:tblPr/>
              <a:tblGrid>
                <a:gridCol w="3505200">
                  <a:extLst>
                    <a:ext uri="{9D8B030D-6E8A-4147-A177-3AD203B41FA5}">
                      <a16:colId xmlns:a16="http://schemas.microsoft.com/office/drawing/2014/main" val="3153464184"/>
                    </a:ext>
                  </a:extLst>
                </a:gridCol>
                <a:gridCol w="5663485">
                  <a:extLst>
                    <a:ext uri="{9D8B030D-6E8A-4147-A177-3AD203B41FA5}">
                      <a16:colId xmlns:a16="http://schemas.microsoft.com/office/drawing/2014/main" val="3474013473"/>
                    </a:ext>
                  </a:extLst>
                </a:gridCol>
                <a:gridCol w="1346915">
                  <a:extLst>
                    <a:ext uri="{9D8B030D-6E8A-4147-A177-3AD203B41FA5}">
                      <a16:colId xmlns:a16="http://schemas.microsoft.com/office/drawing/2014/main" val="3628518015"/>
                    </a:ext>
                  </a:extLst>
                </a:gridCol>
              </a:tblGrid>
              <a:tr h="0">
                <a:tc>
                  <a:txBody>
                    <a:bodyPr/>
                    <a:lstStyle/>
                    <a:p>
                      <a:r>
                        <a:rPr lang="en-PH" sz="1800" b="1">
                          <a:effectLst/>
                          <a:latin typeface="Arial" panose="020B0604020202020204" pitchFamily="34" charset="0"/>
                        </a:rPr>
                        <a:t>CRITERIA </a:t>
                      </a:r>
                      <a:endParaRPr lang="en-PH" sz="44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800" b="1">
                          <a:effectLst/>
                          <a:latin typeface="Arial" panose="020B0604020202020204" pitchFamily="34" charset="0"/>
                        </a:rPr>
                        <a:t>QUALIFICATIONS </a:t>
                      </a:r>
                      <a:endParaRPr lang="en-PH" sz="44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800" b="1">
                          <a:effectLst/>
                          <a:latin typeface="Arial" panose="020B0604020202020204" pitchFamily="34" charset="0"/>
                        </a:rPr>
                        <a:t>SCORE </a:t>
                      </a:r>
                      <a:endParaRPr lang="en-PH" sz="44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5306222"/>
                  </a:ext>
                </a:extLst>
              </a:tr>
              <a:tr h="0">
                <a:tc>
                  <a:txBody>
                    <a:bodyPr/>
                    <a:lstStyle/>
                    <a:p>
                      <a:r>
                        <a:rPr lang="en-PH" sz="1600" b="1">
                          <a:effectLst/>
                          <a:latin typeface="Arial" panose="020B0604020202020204" pitchFamily="34" charset="0"/>
                        </a:rPr>
                        <a:t>Technical correctness </a:t>
                      </a:r>
                      <a:endParaRPr lang="en-PH" sz="40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Met all objectives.</a:t>
                      </a:r>
                    </a:p>
                    <a:p>
                      <a:pPr marL="285750" indent="-285750">
                        <a:buFont typeface="Wingdings" pitchFamily="2" charset="2"/>
                        <a:buChar char="q"/>
                      </a:pPr>
                      <a:r>
                        <a:rPr lang="en-PH" sz="1600" dirty="0">
                          <a:effectLst/>
                          <a:latin typeface="ArialMT"/>
                        </a:rPr>
                        <a:t>Results are complete. Results are verifiably correct.</a:t>
                      </a:r>
                    </a:p>
                    <a:p>
                      <a:pPr marL="285750" indent="-285750">
                        <a:buFont typeface="Wingdings" pitchFamily="2" charset="2"/>
                        <a:buChar char="q"/>
                      </a:pPr>
                      <a:r>
                        <a:rPr lang="en-PH" sz="1600" dirty="0">
                          <a:effectLst/>
                          <a:latin typeface="ArialMT"/>
                        </a:rPr>
                        <a:t>Understood the lesson.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600" dirty="0">
                          <a:effectLst/>
                          <a:latin typeface="ArialMT"/>
                        </a:rPr>
                        <a:t>30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3729280"/>
                  </a:ext>
                </a:extLst>
              </a:tr>
              <a:tr h="0">
                <a:tc>
                  <a:txBody>
                    <a:bodyPr/>
                    <a:lstStyle/>
                    <a:p>
                      <a:r>
                        <a:rPr lang="en-PH" sz="1600" b="1" dirty="0">
                          <a:effectLst/>
                          <a:latin typeface="Arial" panose="020B0604020202020204" pitchFamily="34" charset="0"/>
                        </a:rPr>
                        <a:t>Quality of presentation.</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All text and images are of good quality.</a:t>
                      </a:r>
                    </a:p>
                    <a:p>
                      <a:pPr marL="285750" indent="-285750">
                        <a:buFont typeface="Wingdings" pitchFamily="2" charset="2"/>
                        <a:buChar char="q"/>
                      </a:pPr>
                      <a:r>
                        <a:rPr lang="en-PH" sz="1600" dirty="0">
                          <a:effectLst/>
                          <a:latin typeface="ArialMT"/>
                        </a:rPr>
                        <a:t>A picture or diagram of the setup is shown (if the activity has one). </a:t>
                      </a:r>
                    </a:p>
                    <a:p>
                      <a:pPr marL="285750" indent="-285750">
                        <a:buFont typeface="Wingdings" pitchFamily="2" charset="2"/>
                        <a:buChar char="q"/>
                      </a:pPr>
                      <a:r>
                        <a:rPr lang="en-PH" sz="1600" dirty="0">
                          <a:effectLst/>
                          <a:latin typeface="ArialMT"/>
                        </a:rPr>
                        <a:t>Code has sufficient comments and guides.</a:t>
                      </a:r>
                    </a:p>
                    <a:p>
                      <a:pPr marL="285750" indent="-285750">
                        <a:buFont typeface="Wingdings" pitchFamily="2" charset="2"/>
                        <a:buChar char="q"/>
                      </a:pPr>
                      <a:r>
                        <a:rPr lang="en-PH" sz="1600" dirty="0">
                          <a:effectLst/>
                          <a:latin typeface="ArialMT"/>
                        </a:rPr>
                        <a:t>All plots are properly labeled and are visually understandable. </a:t>
                      </a:r>
                    </a:p>
                    <a:p>
                      <a:pPr marL="285750" indent="-285750">
                        <a:buFont typeface="Wingdings" pitchFamily="2" charset="2"/>
                        <a:buChar char="q"/>
                      </a:pPr>
                      <a:r>
                        <a:rPr lang="en-PH" sz="1600" dirty="0">
                          <a:effectLst/>
                          <a:latin typeface="ArialMT"/>
                        </a:rPr>
                        <a:t>The report is clear. </a:t>
                      </a:r>
                      <a:endParaRPr lang="en-PH" sz="16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600" dirty="0">
                          <a:effectLst/>
                          <a:latin typeface="Arial" panose="020B0604020202020204" pitchFamily="34" charset="0"/>
                          <a:cs typeface="Arial" panose="020B0604020202020204" pitchFamily="34"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0772410"/>
                  </a:ext>
                </a:extLst>
              </a:tr>
              <a:tr h="0">
                <a:tc>
                  <a:txBody>
                    <a:bodyPr/>
                    <a:lstStyle/>
                    <a:p>
                      <a:r>
                        <a:rPr lang="en-PH" sz="1600" b="1" dirty="0">
                          <a:effectLst/>
                          <a:latin typeface="Arial" panose="020B0604020202020204" pitchFamily="34" charset="0"/>
                        </a:rPr>
                        <a:t>Reflection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Explained the validity of results.</a:t>
                      </a:r>
                    </a:p>
                    <a:p>
                      <a:pPr marL="285750" indent="-285750">
                        <a:buFont typeface="Wingdings" pitchFamily="2" charset="2"/>
                        <a:buChar char="q"/>
                      </a:pPr>
                      <a:r>
                        <a:rPr lang="en-PH" sz="1600" dirty="0">
                          <a:effectLst/>
                          <a:latin typeface="ArialMT"/>
                        </a:rPr>
                        <a:t>Discussed what went right or wrong in the activity.</a:t>
                      </a:r>
                    </a:p>
                    <a:p>
                      <a:pPr marL="285750" indent="-285750">
                        <a:buFont typeface="Wingdings" pitchFamily="2" charset="2"/>
                        <a:buChar char="q"/>
                      </a:pPr>
                      <a:r>
                        <a:rPr lang="en-PH" sz="1600" dirty="0">
                          <a:effectLst/>
                          <a:latin typeface="ArialMT"/>
                        </a:rPr>
                        <a:t>Justified the self score.</a:t>
                      </a:r>
                    </a:p>
                    <a:p>
                      <a:pPr marL="285750" indent="-285750">
                        <a:buFont typeface="Wingdings" pitchFamily="2" charset="2"/>
                        <a:buChar char="q"/>
                      </a:pPr>
                      <a:r>
                        <a:rPr lang="en-PH" sz="1600" dirty="0">
                          <a:effectLst/>
                          <a:latin typeface="ArialMT"/>
                        </a:rPr>
                        <a:t>Acknowledged sources (e.g. persons consulted, references, etc.)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600" dirty="0">
                          <a:effectLst/>
                          <a:latin typeface="ArialMT"/>
                        </a:rPr>
                        <a:t>30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8236061"/>
                  </a:ext>
                </a:extLst>
              </a:tr>
              <a:tr h="0">
                <a:tc>
                  <a:txBody>
                    <a:bodyPr/>
                    <a:lstStyle/>
                    <a:p>
                      <a:r>
                        <a:rPr lang="en-PH" sz="1600" b="1">
                          <a:effectLst/>
                          <a:latin typeface="Arial" panose="020B0604020202020204" pitchFamily="34" charset="0"/>
                        </a:rPr>
                        <a:t>Ownership </a:t>
                      </a:r>
                      <a:endParaRPr lang="en-PH" sz="40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600" dirty="0">
                          <a:effectLst/>
                          <a:latin typeface="ArialMT"/>
                        </a:rPr>
                        <a:t>Applied the technique on other data</a:t>
                      </a:r>
                    </a:p>
                    <a:p>
                      <a:pPr marL="285750" indent="-285750">
                        <a:buFont typeface="Wingdings" pitchFamily="2" charset="2"/>
                        <a:buChar char="q"/>
                      </a:pPr>
                      <a:r>
                        <a:rPr lang="en-PH" sz="1600" dirty="0">
                          <a:effectLst/>
                          <a:latin typeface="ArialMT"/>
                        </a:rPr>
                        <a:t>Discovered limitations in the technique </a:t>
                      </a:r>
                      <a:endParaRPr lang="en-PH" sz="1600" dirty="0">
                        <a:solidFill>
                          <a:srgbClr val="FF0000"/>
                        </a:solidFill>
                        <a:effectLst/>
                        <a:latin typeface="ArialMT"/>
                      </a:endParaRPr>
                    </a:p>
                    <a:p>
                      <a:pPr marL="285750" indent="-285750">
                        <a:buFont typeface="Wingdings" pitchFamily="2" charset="2"/>
                        <a:buChar char="q"/>
                      </a:pPr>
                      <a:r>
                        <a:rPr lang="en-PH" sz="1600" dirty="0">
                          <a:effectLst/>
                          <a:latin typeface="ArialMT"/>
                        </a:rPr>
                        <a:t>Introduced improvements to the technique </a:t>
                      </a:r>
                      <a:r>
                        <a:rPr lang="en-PH" sz="1600" dirty="0">
                          <a:solidFill>
                            <a:srgbClr val="FF0000"/>
                          </a:solidFill>
                          <a:effectLst/>
                          <a:latin typeface="ArialMT"/>
                        </a:rPr>
                        <a:t>(scaling)</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600" dirty="0">
                          <a:effectLst/>
                          <a:latin typeface="ArialMT"/>
                        </a:rPr>
                        <a:t>10 </a:t>
                      </a:r>
                      <a:endParaRPr lang="en-PH" sz="40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5981173"/>
                  </a:ext>
                </a:extLst>
              </a:tr>
            </a:tbl>
          </a:graphicData>
        </a:graphic>
      </p:graphicFrame>
      <p:pic>
        <p:nvPicPr>
          <p:cNvPr id="16386" name="Picture 2" descr="Checkmark PNG, Checkmark Transparent Background - FreeIconsPNG">
            <a:extLst>
              <a:ext uri="{FF2B5EF4-FFF2-40B4-BE49-F238E27FC236}">
                <a16:creationId xmlns:a16="http://schemas.microsoft.com/office/drawing/2014/main" id="{85463C1B-2794-D7CC-7969-ADBC40935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616" y="60737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mark PNG, Checkmark Transparent Background - FreeIconsPNG">
            <a:extLst>
              <a:ext uri="{FF2B5EF4-FFF2-40B4-BE49-F238E27FC236}">
                <a16:creationId xmlns:a16="http://schemas.microsoft.com/office/drawing/2014/main" id="{E9557D65-A334-F960-F5A1-4EEEC0003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8226" y="86280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eckmark PNG, Checkmark Transparent Background - FreeIconsPNG">
            <a:extLst>
              <a:ext uri="{FF2B5EF4-FFF2-40B4-BE49-F238E27FC236}">
                <a16:creationId xmlns:a16="http://schemas.microsoft.com/office/drawing/2014/main" id="{60156FDA-6E44-FEA4-D2D0-7866672E7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361" y="108435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mark PNG, Checkmark Transparent Background - FreeIconsPNG">
            <a:extLst>
              <a:ext uri="{FF2B5EF4-FFF2-40B4-BE49-F238E27FC236}">
                <a16:creationId xmlns:a16="http://schemas.microsoft.com/office/drawing/2014/main" id="{ECCD3378-890C-B492-C59C-B2E7FB07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361" y="141977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mark PNG, Checkmark Transparent Background - FreeIconsPNG">
            <a:extLst>
              <a:ext uri="{FF2B5EF4-FFF2-40B4-BE49-F238E27FC236}">
                <a16:creationId xmlns:a16="http://schemas.microsoft.com/office/drawing/2014/main" id="{A380E57D-9DAD-DBCF-4165-B1AD2F6CC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1" y="2117187"/>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mark PNG, Checkmark Transparent Background - FreeIconsPNG">
            <a:extLst>
              <a:ext uri="{FF2B5EF4-FFF2-40B4-BE49-F238E27FC236}">
                <a16:creationId xmlns:a16="http://schemas.microsoft.com/office/drawing/2014/main" id="{C646A741-002D-4358-7D4E-3ECE7C028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460" y="240426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eckmark PNG, Checkmark Transparent Background - FreeIconsPNG">
            <a:extLst>
              <a:ext uri="{FF2B5EF4-FFF2-40B4-BE49-F238E27FC236}">
                <a16:creationId xmlns:a16="http://schemas.microsoft.com/office/drawing/2014/main" id="{5D2E5AD0-22F6-1075-54D3-95631AB2A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1" y="287652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mark PNG, Checkmark Transparent Background - FreeIconsPNG">
            <a:extLst>
              <a:ext uri="{FF2B5EF4-FFF2-40B4-BE49-F238E27FC236}">
                <a16:creationId xmlns:a16="http://schemas.microsoft.com/office/drawing/2014/main" id="{6B41FBDB-E0E3-CF7F-E007-850F291DF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361" y="321102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heckmark PNG, Checkmark Transparent Background - FreeIconsPNG">
            <a:extLst>
              <a:ext uri="{FF2B5EF4-FFF2-40B4-BE49-F238E27FC236}">
                <a16:creationId xmlns:a16="http://schemas.microsoft.com/office/drawing/2014/main" id="{7DAD79A7-0308-B633-E03F-0E61D8E02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361" y="343586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eckmark PNG, Checkmark Transparent Background - FreeIconsPNG">
            <a:extLst>
              <a:ext uri="{FF2B5EF4-FFF2-40B4-BE49-F238E27FC236}">
                <a16:creationId xmlns:a16="http://schemas.microsoft.com/office/drawing/2014/main" id="{95D2F2C7-6D61-669A-8CB2-C7C13E50F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1" y="369831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heckmark PNG, Checkmark Transparent Background - FreeIconsPNG">
            <a:extLst>
              <a:ext uri="{FF2B5EF4-FFF2-40B4-BE49-F238E27FC236}">
                <a16:creationId xmlns:a16="http://schemas.microsoft.com/office/drawing/2014/main" id="{53F83A22-B8D6-1867-DA8D-F545F254B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1" y="3981275"/>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heckmark PNG, Checkmark Transparent Background - FreeIconsPNG">
            <a:extLst>
              <a:ext uri="{FF2B5EF4-FFF2-40B4-BE49-F238E27FC236}">
                <a16:creationId xmlns:a16="http://schemas.microsoft.com/office/drawing/2014/main" id="{22C5DEA8-260A-848B-A378-872537E82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361" y="500000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heckmark PNG, Checkmark Transparent Background - FreeIconsPNG">
            <a:extLst>
              <a:ext uri="{FF2B5EF4-FFF2-40B4-BE49-F238E27FC236}">
                <a16:creationId xmlns:a16="http://schemas.microsoft.com/office/drawing/2014/main" id="{CBB52963-9A72-A6EE-9D98-7814D487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361" y="1637132"/>
            <a:ext cx="336282" cy="319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36C612-6309-6D50-349B-2DAF975C8957}"/>
              </a:ext>
            </a:extLst>
          </p:cNvPr>
          <p:cNvSpPr txBox="1"/>
          <p:nvPr/>
        </p:nvSpPr>
        <p:spPr>
          <a:xfrm>
            <a:off x="9590853" y="5584415"/>
            <a:ext cx="993913" cy="707886"/>
          </a:xfrm>
          <a:prstGeom prst="rect">
            <a:avLst/>
          </a:prstGeom>
          <a:noFill/>
        </p:spPr>
        <p:txBody>
          <a:bodyPr wrap="square" rtlCol="0">
            <a:spAutoFit/>
          </a:bodyPr>
          <a:lstStyle/>
          <a:p>
            <a:r>
              <a:rPr lang="en-US" sz="4000" b="1" dirty="0">
                <a:solidFill>
                  <a:schemeClr val="accent6">
                    <a:lumMod val="75000"/>
                  </a:schemeClr>
                </a:solidFill>
              </a:rPr>
              <a:t>100</a:t>
            </a:r>
          </a:p>
        </p:txBody>
      </p:sp>
      <p:pic>
        <p:nvPicPr>
          <p:cNvPr id="23" name="Picture 2" descr="Checkmark PNG, Checkmark Transparent Background - FreeIconsPNG">
            <a:extLst>
              <a:ext uri="{FF2B5EF4-FFF2-40B4-BE49-F238E27FC236}">
                <a16:creationId xmlns:a16="http://schemas.microsoft.com/office/drawing/2014/main" id="{E9E2A556-9844-831E-CF58-490B708C8E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701" y="448779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heckmark PNG, Checkmark Transparent Background - FreeIconsPNG">
            <a:extLst>
              <a:ext uri="{FF2B5EF4-FFF2-40B4-BE49-F238E27FC236}">
                <a16:creationId xmlns:a16="http://schemas.microsoft.com/office/drawing/2014/main" id="{9BD6A167-ACFC-E8C5-DDEC-958DC69FB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8288" y="4761069"/>
            <a:ext cx="336282" cy="31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18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539652-85C8-4B01-99B2-F117170B1F46}"/>
              </a:ext>
            </a:extLst>
          </p:cNvPr>
          <p:cNvSpPr>
            <a:spLocks noGrp="1"/>
          </p:cNvSpPr>
          <p:nvPr>
            <p:ph type="title"/>
          </p:nvPr>
        </p:nvSpPr>
        <p:spPr>
          <a:xfrm>
            <a:off x="838200" y="365125"/>
            <a:ext cx="10515600" cy="1325563"/>
          </a:xfrm>
        </p:spPr>
        <p:txBody>
          <a:bodyPr>
            <a:normAutofit/>
          </a:bodyPr>
          <a:lstStyle/>
          <a:p>
            <a:r>
              <a:rPr lang="en-US" sz="5400" b="1" dirty="0">
                <a:latin typeface="Arial" panose="020B0604020202020204" pitchFamily="34" charset="0"/>
                <a:cs typeface="Arial" panose="020B0604020202020204" pitchFamily="34" charset="0"/>
              </a:rPr>
              <a:t>Color segmentation</a:t>
            </a:r>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353A588-8406-485A-A466-57C6DD04E5C1}"/>
              </a:ext>
            </a:extLst>
          </p:cNvPr>
          <p:cNvSpPr>
            <a:spLocks noGrp="1"/>
          </p:cNvSpPr>
          <p:nvPr>
            <p:ph idx="1"/>
          </p:nvPr>
        </p:nvSpPr>
        <p:spPr>
          <a:xfrm>
            <a:off x="838200" y="1929384"/>
            <a:ext cx="10515600" cy="4251960"/>
          </a:xfrm>
        </p:spPr>
        <p:txBody>
          <a:bodyPr>
            <a:normAutofit/>
          </a:bodyPr>
          <a:lstStyle/>
          <a:p>
            <a:pPr marL="571500" indent="-571500">
              <a:buAutoNum type="romanUcPeriod"/>
            </a:pPr>
            <a:r>
              <a:rPr lang="en-US" sz="2200">
                <a:latin typeface="Arial" panose="020B0604020202020204" pitchFamily="34" charset="0"/>
                <a:cs typeface="Arial" panose="020B0604020202020204" pitchFamily="34" charset="0"/>
              </a:rPr>
              <a:t>Thresholding</a:t>
            </a:r>
          </a:p>
          <a:p>
            <a:pPr marL="1028700" lvl="1" indent="-571500">
              <a:buFont typeface="+mj-lt"/>
              <a:buAutoNum type="romanLcPeriod"/>
            </a:pPr>
            <a:r>
              <a:rPr lang="en-US" sz="2200">
                <a:latin typeface="Arial" panose="020B0604020202020204" pitchFamily="34" charset="0"/>
                <a:cs typeface="Arial" panose="020B0604020202020204" pitchFamily="34" charset="0"/>
              </a:rPr>
              <a:t>Short introduction and matlab code</a:t>
            </a:r>
          </a:p>
          <a:p>
            <a:pPr marL="1028700" lvl="1" indent="-571500">
              <a:buFont typeface="+mj-lt"/>
              <a:buAutoNum type="romanLcPeriod"/>
            </a:pPr>
            <a:r>
              <a:rPr lang="en-US" sz="2200">
                <a:latin typeface="Arial" panose="020B0604020202020204" pitchFamily="34" charset="0"/>
                <a:cs typeface="Arial" panose="020B0604020202020204" pitchFamily="34" charset="0"/>
              </a:rPr>
              <a:t>Results</a:t>
            </a:r>
          </a:p>
          <a:p>
            <a:pPr marL="571500" indent="-571500">
              <a:buAutoNum type="romanUcPeriod"/>
            </a:pPr>
            <a:r>
              <a:rPr lang="en-US" sz="2200">
                <a:latin typeface="Arial" panose="020B0604020202020204" pitchFamily="34" charset="0"/>
                <a:cs typeface="Arial" panose="020B0604020202020204" pitchFamily="34" charset="0"/>
              </a:rPr>
              <a:t>Parametric segmentation</a:t>
            </a:r>
          </a:p>
          <a:p>
            <a:pPr marL="1028700" lvl="1" indent="-571500">
              <a:buFont typeface="+mj-lt"/>
              <a:buAutoNum type="romanLcPeriod"/>
            </a:pPr>
            <a:r>
              <a:rPr lang="en-US" sz="2200">
                <a:latin typeface="Arial" panose="020B0604020202020204" pitchFamily="34" charset="0"/>
                <a:cs typeface="Arial" panose="020B0604020202020204" pitchFamily="34" charset="0"/>
              </a:rPr>
              <a:t>Short introduction and matlab code</a:t>
            </a:r>
          </a:p>
          <a:p>
            <a:pPr marL="1028700" lvl="1" indent="-571500">
              <a:buFont typeface="+mj-lt"/>
              <a:buAutoNum type="romanLcPeriod"/>
            </a:pPr>
            <a:r>
              <a:rPr lang="en-US" sz="2200">
                <a:latin typeface="Arial" panose="020B0604020202020204" pitchFamily="34" charset="0"/>
                <a:cs typeface="Arial" panose="020B0604020202020204" pitchFamily="34" charset="0"/>
              </a:rPr>
              <a:t>Results</a:t>
            </a:r>
          </a:p>
          <a:p>
            <a:pPr marL="571500" indent="-571500">
              <a:buAutoNum type="romanUcPeriod"/>
            </a:pPr>
            <a:r>
              <a:rPr lang="en-US" sz="2200">
                <a:latin typeface="Arial" panose="020B0604020202020204" pitchFamily="34" charset="0"/>
                <a:cs typeface="Arial" panose="020B0604020202020204" pitchFamily="34" charset="0"/>
              </a:rPr>
              <a:t>Non-parametric segmentation</a:t>
            </a:r>
          </a:p>
          <a:p>
            <a:pPr marL="1028700" lvl="1" indent="-571500">
              <a:buFont typeface="+mj-lt"/>
              <a:buAutoNum type="romanLcPeriod"/>
            </a:pPr>
            <a:r>
              <a:rPr lang="en-US" sz="2200">
                <a:latin typeface="Arial" panose="020B0604020202020204" pitchFamily="34" charset="0"/>
                <a:cs typeface="Arial" panose="020B0604020202020204" pitchFamily="34" charset="0"/>
              </a:rPr>
              <a:t>Short introduction and matlab code</a:t>
            </a:r>
          </a:p>
          <a:p>
            <a:pPr marL="1028700" lvl="1" indent="-571500">
              <a:buFont typeface="+mj-lt"/>
              <a:buAutoNum type="romanLcPeriod"/>
            </a:pPr>
            <a:r>
              <a:rPr lang="en-US" sz="2200">
                <a:latin typeface="Arial" panose="020B0604020202020204" pitchFamily="34" charset="0"/>
                <a:cs typeface="Arial" panose="020B0604020202020204" pitchFamily="34" charset="0"/>
              </a:rPr>
              <a:t>Results</a:t>
            </a:r>
          </a:p>
          <a:p>
            <a:pPr marL="571500" indent="-571500">
              <a:buFont typeface="+mj-lt"/>
              <a:buAutoNum type="romanUcPeriod"/>
            </a:pPr>
            <a:r>
              <a:rPr lang="en-US" sz="2200">
                <a:latin typeface="Arial" panose="020B0604020202020204" pitchFamily="34" charset="0"/>
                <a:cs typeface="Arial" panose="020B0604020202020204" pitchFamily="34" charset="0"/>
              </a:rPr>
              <a:t>Conclusion</a:t>
            </a:r>
          </a:p>
        </p:txBody>
      </p:sp>
      <p:sp>
        <p:nvSpPr>
          <p:cNvPr id="4" name="Slide Number Placeholder 3">
            <a:extLst>
              <a:ext uri="{FF2B5EF4-FFF2-40B4-BE49-F238E27FC236}">
                <a16:creationId xmlns:a16="http://schemas.microsoft.com/office/drawing/2014/main" id="{743BF684-C360-496A-93AF-37DA1EF30EA8}"/>
              </a:ext>
            </a:extLst>
          </p:cNvPr>
          <p:cNvSpPr>
            <a:spLocks noGrp="1"/>
          </p:cNvSpPr>
          <p:nvPr>
            <p:ph type="sldNum" sz="quarter" idx="12"/>
          </p:nvPr>
        </p:nvSpPr>
        <p:spPr>
          <a:xfrm>
            <a:off x="8610600" y="6356350"/>
            <a:ext cx="2743200" cy="365125"/>
          </a:xfrm>
        </p:spPr>
        <p:txBody>
          <a:bodyPr>
            <a:normAutofit/>
          </a:bodyPr>
          <a:lstStyle/>
          <a:p>
            <a:pPr>
              <a:spcAft>
                <a:spcPts val="600"/>
              </a:spcAft>
            </a:pPr>
            <a:fld id="{6DF82FE7-853C-49BC-93A8-CDCCD4D88F37}" type="slidenum">
              <a:rPr lang="en-US" smtClean="0"/>
              <a:pPr>
                <a:spcAft>
                  <a:spcPts val="600"/>
                </a:spcAft>
              </a:pPr>
              <a:t>3</a:t>
            </a:fld>
            <a:endParaRPr lang="en-US"/>
          </a:p>
        </p:txBody>
      </p:sp>
    </p:spTree>
    <p:extLst>
      <p:ext uri="{BB962C8B-B14F-4D97-AF65-F5344CB8AC3E}">
        <p14:creationId xmlns:p14="http://schemas.microsoft.com/office/powerpoint/2010/main" val="3848056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DD882B5-C66E-1F4D-82E5-BCA4049F9CAF}"/>
              </a:ext>
            </a:extLst>
          </p:cNvPr>
          <p:cNvSpPr txBox="1">
            <a:spLocks/>
          </p:cNvSpPr>
          <p:nvPr/>
        </p:nvSpPr>
        <p:spPr>
          <a:xfrm>
            <a:off x="426720" y="535230"/>
            <a:ext cx="11314176" cy="564173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latin typeface="Arial" panose="020B0604020202020204" pitchFamily="34" charset="0"/>
                <a:cs typeface="Arial" panose="020B0604020202020204" pitchFamily="34" charset="0"/>
              </a:rPr>
              <a:t>Color has three histogram channels -  Red, Green, and Blue. In simple cases where we want to isolate a region of interest in Macbeth chart below (Fig 1), we can simply note the range of the corresponding digital number the histograms are within (Fig 2).</a:t>
            </a:r>
          </a:p>
        </p:txBody>
      </p:sp>
      <p:pic>
        <p:nvPicPr>
          <p:cNvPr id="7" name="Picture 6" descr="A picture containing toiletry, cosmetic&#10;&#10;Description automatically generated">
            <a:extLst>
              <a:ext uri="{FF2B5EF4-FFF2-40B4-BE49-F238E27FC236}">
                <a16:creationId xmlns:a16="http://schemas.microsoft.com/office/drawing/2014/main" id="{8E71B49E-31F3-384B-8161-3B3DC3EC374C}"/>
              </a:ext>
            </a:extLst>
          </p:cNvPr>
          <p:cNvPicPr>
            <a:picLocks noChangeAspect="1"/>
          </p:cNvPicPr>
          <p:nvPr/>
        </p:nvPicPr>
        <p:blipFill>
          <a:blip r:embed="rId2"/>
          <a:stretch>
            <a:fillRect/>
          </a:stretch>
        </p:blipFill>
        <p:spPr>
          <a:xfrm>
            <a:off x="554608" y="1691000"/>
            <a:ext cx="3852292" cy="2882530"/>
          </a:xfrm>
          <a:prstGeom prst="rect">
            <a:avLst/>
          </a:prstGeom>
        </p:spPr>
      </p:pic>
      <p:sp>
        <p:nvSpPr>
          <p:cNvPr id="8" name="TextBox 7">
            <a:extLst>
              <a:ext uri="{FF2B5EF4-FFF2-40B4-BE49-F238E27FC236}">
                <a16:creationId xmlns:a16="http://schemas.microsoft.com/office/drawing/2014/main" id="{B1B7B86E-239B-E645-A2E2-377BF7FFE149}"/>
              </a:ext>
            </a:extLst>
          </p:cNvPr>
          <p:cNvSpPr txBox="1"/>
          <p:nvPr/>
        </p:nvSpPr>
        <p:spPr>
          <a:xfrm>
            <a:off x="966279" y="4581432"/>
            <a:ext cx="3028950" cy="307777"/>
          </a:xfrm>
          <a:prstGeom prst="rect">
            <a:avLst/>
          </a:prstGeom>
          <a:noFill/>
        </p:spPr>
        <p:txBody>
          <a:bodyPr wrap="square" rtlCol="0">
            <a:spAutoFit/>
          </a:bodyPr>
          <a:lstStyle/>
          <a:p>
            <a:pPr algn="ctr"/>
            <a:r>
              <a:rPr lang="en-US" sz="1400" dirty="0">
                <a:latin typeface="Arial Narrow" panose="020B0604020202020204" pitchFamily="34" charset="0"/>
                <a:cs typeface="Arial Narrow" panose="020B0604020202020204" pitchFamily="34" charset="0"/>
              </a:rPr>
              <a:t>Fig 1. Macbeth Chart</a:t>
            </a:r>
          </a:p>
        </p:txBody>
      </p:sp>
      <p:cxnSp>
        <p:nvCxnSpPr>
          <p:cNvPr id="10" name="Straight Arrow Connector 9">
            <a:extLst>
              <a:ext uri="{FF2B5EF4-FFF2-40B4-BE49-F238E27FC236}">
                <a16:creationId xmlns:a16="http://schemas.microsoft.com/office/drawing/2014/main" id="{9C40B6E8-8F25-FA47-9159-BCE154ED1AD4}"/>
              </a:ext>
            </a:extLst>
          </p:cNvPr>
          <p:cNvCxnSpPr>
            <a:cxnSpLocks/>
            <a:endCxn id="12" idx="1"/>
          </p:cNvCxnSpPr>
          <p:nvPr/>
        </p:nvCxnSpPr>
        <p:spPr>
          <a:xfrm flipV="1">
            <a:off x="3263900" y="1982278"/>
            <a:ext cx="2149036" cy="134245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AB2BAF-A066-C842-AE30-2C9C91E1616A}"/>
              </a:ext>
            </a:extLst>
          </p:cNvPr>
          <p:cNvSpPr txBox="1"/>
          <p:nvPr/>
        </p:nvSpPr>
        <p:spPr>
          <a:xfrm>
            <a:off x="5412936" y="1612946"/>
            <a:ext cx="6327959"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Let’s say we want to isolate this box here. The color of the box has the following histogram. For example, to get the range in G-channel, we take note of both edges in the histogram. In this case, the range is 50 to 71. </a:t>
            </a:r>
          </a:p>
        </p:txBody>
      </p:sp>
      <p:sp>
        <p:nvSpPr>
          <p:cNvPr id="16" name="TextBox 15">
            <a:extLst>
              <a:ext uri="{FF2B5EF4-FFF2-40B4-BE49-F238E27FC236}">
                <a16:creationId xmlns:a16="http://schemas.microsoft.com/office/drawing/2014/main" id="{71601A39-FF24-0246-955D-9D56E71E09F0}"/>
              </a:ext>
            </a:extLst>
          </p:cNvPr>
          <p:cNvSpPr txBox="1"/>
          <p:nvPr/>
        </p:nvSpPr>
        <p:spPr>
          <a:xfrm>
            <a:off x="6161453" y="5981821"/>
            <a:ext cx="4426646" cy="523220"/>
          </a:xfrm>
          <a:prstGeom prst="rect">
            <a:avLst/>
          </a:prstGeom>
          <a:noFill/>
        </p:spPr>
        <p:txBody>
          <a:bodyPr wrap="square" rtlCol="0">
            <a:spAutoFit/>
          </a:bodyPr>
          <a:lstStyle/>
          <a:p>
            <a:pPr algn="ctr"/>
            <a:r>
              <a:rPr lang="en-US" sz="1400" dirty="0">
                <a:latin typeface="Arial Narrow" panose="020B0604020202020204" pitchFamily="34" charset="0"/>
                <a:cs typeface="Arial Narrow" panose="020B0604020202020204" pitchFamily="34" charset="0"/>
              </a:rPr>
              <a:t>Fig 2. Histogram color channel. X-axis ranges from 0 to 255. The red arrow heads are the locations to take note.</a:t>
            </a:r>
          </a:p>
        </p:txBody>
      </p:sp>
      <p:pic>
        <p:nvPicPr>
          <p:cNvPr id="18" name="Picture 17" descr="Chart, histogram&#10;&#10;Description automatically generated">
            <a:extLst>
              <a:ext uri="{FF2B5EF4-FFF2-40B4-BE49-F238E27FC236}">
                <a16:creationId xmlns:a16="http://schemas.microsoft.com/office/drawing/2014/main" id="{ACA4D59B-2358-9942-AA32-EBB3E78C4845}"/>
              </a:ext>
            </a:extLst>
          </p:cNvPr>
          <p:cNvPicPr>
            <a:picLocks noChangeAspect="1"/>
          </p:cNvPicPr>
          <p:nvPr/>
        </p:nvPicPr>
        <p:blipFill>
          <a:blip r:embed="rId3"/>
          <a:stretch>
            <a:fillRect/>
          </a:stretch>
        </p:blipFill>
        <p:spPr>
          <a:xfrm>
            <a:off x="6273325" y="2617432"/>
            <a:ext cx="4202902" cy="3275423"/>
          </a:xfrm>
          <a:prstGeom prst="rect">
            <a:avLst/>
          </a:prstGeom>
        </p:spPr>
      </p:pic>
      <p:sp>
        <p:nvSpPr>
          <p:cNvPr id="19" name="Right Arrow 18">
            <a:extLst>
              <a:ext uri="{FF2B5EF4-FFF2-40B4-BE49-F238E27FC236}">
                <a16:creationId xmlns:a16="http://schemas.microsoft.com/office/drawing/2014/main" id="{66877598-2F00-D54B-A470-24A26FC15A6F}"/>
              </a:ext>
            </a:extLst>
          </p:cNvPr>
          <p:cNvSpPr/>
          <p:nvPr/>
        </p:nvSpPr>
        <p:spPr>
          <a:xfrm rot="2644133">
            <a:off x="6985736" y="5349406"/>
            <a:ext cx="195072" cy="1182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6955D320-2224-DF4D-9E41-BEACB933EABD}"/>
              </a:ext>
            </a:extLst>
          </p:cNvPr>
          <p:cNvSpPr/>
          <p:nvPr/>
        </p:nvSpPr>
        <p:spPr>
          <a:xfrm rot="2644133">
            <a:off x="9594683" y="5349405"/>
            <a:ext cx="195072" cy="1182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a:extLst>
              <a:ext uri="{FF2B5EF4-FFF2-40B4-BE49-F238E27FC236}">
                <a16:creationId xmlns:a16="http://schemas.microsoft.com/office/drawing/2014/main" id="{3D13CC31-4DEF-074D-A810-6B96977CAF2E}"/>
              </a:ext>
            </a:extLst>
          </p:cNvPr>
          <p:cNvSpPr/>
          <p:nvPr/>
        </p:nvSpPr>
        <p:spPr>
          <a:xfrm rot="7386475">
            <a:off x="7217900" y="5348492"/>
            <a:ext cx="195072" cy="1182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7BFDF68E-A8E9-4A43-8B1D-154450E0CDBF}"/>
              </a:ext>
            </a:extLst>
          </p:cNvPr>
          <p:cNvSpPr/>
          <p:nvPr/>
        </p:nvSpPr>
        <p:spPr>
          <a:xfrm rot="7386475">
            <a:off x="9875479" y="5345726"/>
            <a:ext cx="195072" cy="118231"/>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8746028-38C7-7E74-EA7A-ACCBDBCEF6EB}"/>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Method 1: Thresholding</a:t>
            </a:r>
          </a:p>
        </p:txBody>
      </p:sp>
      <p:pic>
        <p:nvPicPr>
          <p:cNvPr id="26" name="Picture 25" descr="Graphical user interface&#10;&#10;Description automatically generated with medium confidence">
            <a:extLst>
              <a:ext uri="{FF2B5EF4-FFF2-40B4-BE49-F238E27FC236}">
                <a16:creationId xmlns:a16="http://schemas.microsoft.com/office/drawing/2014/main" id="{B8D309C8-FF4A-82FD-B30C-0316BCD0F953}"/>
              </a:ext>
            </a:extLst>
          </p:cNvPr>
          <p:cNvPicPr>
            <a:picLocks noChangeAspect="1"/>
          </p:cNvPicPr>
          <p:nvPr/>
        </p:nvPicPr>
        <p:blipFill rotWithShape="1">
          <a:blip r:embed="rId4"/>
          <a:srcRect l="32176" t="13148" r="40278" b="54815"/>
          <a:stretch/>
        </p:blipFill>
        <p:spPr>
          <a:xfrm>
            <a:off x="4901803" y="3158153"/>
            <a:ext cx="1783193" cy="1296187"/>
          </a:xfrm>
          <a:prstGeom prst="rect">
            <a:avLst/>
          </a:prstGeom>
          <a:ln>
            <a:solidFill>
              <a:srgbClr val="FF0000"/>
            </a:solidFill>
            <a:prstDash val="sysDash"/>
          </a:ln>
        </p:spPr>
      </p:pic>
      <p:cxnSp>
        <p:nvCxnSpPr>
          <p:cNvPr id="27" name="Straight Arrow Connector 26">
            <a:extLst>
              <a:ext uri="{FF2B5EF4-FFF2-40B4-BE49-F238E27FC236}">
                <a16:creationId xmlns:a16="http://schemas.microsoft.com/office/drawing/2014/main" id="{24E33E7D-5BAD-FF3F-96B5-A42530E44D54}"/>
              </a:ext>
            </a:extLst>
          </p:cNvPr>
          <p:cNvCxnSpPr>
            <a:cxnSpLocks/>
          </p:cNvCxnSpPr>
          <p:nvPr/>
        </p:nvCxnSpPr>
        <p:spPr>
          <a:xfrm flipH="1" flipV="1">
            <a:off x="6684996" y="4454340"/>
            <a:ext cx="1446777" cy="10644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0891BBE-AE62-8F67-BA42-B7EDDFE43D6F}"/>
              </a:ext>
            </a:extLst>
          </p:cNvPr>
          <p:cNvCxnSpPr>
            <a:cxnSpLocks/>
          </p:cNvCxnSpPr>
          <p:nvPr/>
        </p:nvCxnSpPr>
        <p:spPr>
          <a:xfrm flipV="1">
            <a:off x="8235394" y="4454340"/>
            <a:ext cx="1840415" cy="106449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Graphical user interface&#10;&#10;Description automatically generated with medium confidence">
            <a:extLst>
              <a:ext uri="{FF2B5EF4-FFF2-40B4-BE49-F238E27FC236}">
                <a16:creationId xmlns:a16="http://schemas.microsoft.com/office/drawing/2014/main" id="{B3EF53D8-EF01-E2E4-F99D-423711348D7F}"/>
              </a:ext>
            </a:extLst>
          </p:cNvPr>
          <p:cNvPicPr>
            <a:picLocks noChangeAspect="1"/>
          </p:cNvPicPr>
          <p:nvPr/>
        </p:nvPicPr>
        <p:blipFill rotWithShape="1">
          <a:blip r:embed="rId5"/>
          <a:srcRect l="32352" t="13441" r="40102" b="54522"/>
          <a:stretch/>
        </p:blipFill>
        <p:spPr>
          <a:xfrm>
            <a:off x="10092453" y="3157083"/>
            <a:ext cx="1785443" cy="1297822"/>
          </a:xfrm>
          <a:prstGeom prst="rect">
            <a:avLst/>
          </a:prstGeom>
          <a:ln>
            <a:solidFill>
              <a:srgbClr val="FF0000"/>
            </a:solidFill>
            <a:prstDash val="sysDash"/>
          </a:ln>
        </p:spPr>
      </p:pic>
      <p:sp>
        <p:nvSpPr>
          <p:cNvPr id="34" name="Content Placeholder 2">
            <a:extLst>
              <a:ext uri="{FF2B5EF4-FFF2-40B4-BE49-F238E27FC236}">
                <a16:creationId xmlns:a16="http://schemas.microsoft.com/office/drawing/2014/main" id="{5E378B08-6DF1-682A-5895-D3F25BDC142A}"/>
              </a:ext>
            </a:extLst>
          </p:cNvPr>
          <p:cNvSpPr txBox="1">
            <a:spLocks/>
          </p:cNvSpPr>
          <p:nvPr/>
        </p:nvSpPr>
        <p:spPr>
          <a:xfrm>
            <a:off x="426720" y="5653742"/>
            <a:ext cx="11314176" cy="94400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latin typeface="Arial" panose="020B0604020202020204" pitchFamily="34" charset="0"/>
                <a:cs typeface="Arial" panose="020B0604020202020204" pitchFamily="34" charset="0"/>
              </a:rPr>
              <a:t>-</a:t>
            </a:r>
          </a:p>
        </p:txBody>
      </p:sp>
      <p:sp>
        <p:nvSpPr>
          <p:cNvPr id="2" name="Slide Number Placeholder 1">
            <a:extLst>
              <a:ext uri="{FF2B5EF4-FFF2-40B4-BE49-F238E27FC236}">
                <a16:creationId xmlns:a16="http://schemas.microsoft.com/office/drawing/2014/main" id="{08F055DA-71AB-9FFF-E834-05AEF6C349D6}"/>
              </a:ext>
            </a:extLst>
          </p:cNvPr>
          <p:cNvSpPr>
            <a:spLocks noGrp="1"/>
          </p:cNvSpPr>
          <p:nvPr>
            <p:ph type="sldNum" sz="quarter" idx="12"/>
          </p:nvPr>
        </p:nvSpPr>
        <p:spPr/>
        <p:txBody>
          <a:bodyPr/>
          <a:lstStyle/>
          <a:p>
            <a:fld id="{81F4810B-317C-FF4D-942F-0C2DA7B2DAEF}" type="slidenum">
              <a:rPr lang="en-US" smtClean="0"/>
              <a:t>4</a:t>
            </a:fld>
            <a:endParaRPr lang="en-US"/>
          </a:p>
        </p:txBody>
      </p:sp>
    </p:spTree>
    <p:extLst>
      <p:ext uri="{BB962C8B-B14F-4D97-AF65-F5344CB8AC3E}">
        <p14:creationId xmlns:p14="http://schemas.microsoft.com/office/powerpoint/2010/main" val="2821716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DD882B5-C66E-1F4D-82E5-BCA4049F9CAF}"/>
              </a:ext>
            </a:extLst>
          </p:cNvPr>
          <p:cNvSpPr txBox="1">
            <a:spLocks/>
          </p:cNvSpPr>
          <p:nvPr/>
        </p:nvSpPr>
        <p:spPr>
          <a:xfrm>
            <a:off x="426720" y="724395"/>
            <a:ext cx="11314176" cy="4140183"/>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latin typeface="Arial" panose="020B0604020202020204" pitchFamily="34" charset="0"/>
                <a:cs typeface="Arial" panose="020B0604020202020204" pitchFamily="34" charset="0"/>
              </a:rPr>
              <a:t>- In </a:t>
            </a:r>
            <a:r>
              <a:rPr lang="en-US" sz="1600" dirty="0" err="1">
                <a:latin typeface="Arial" panose="020B0604020202020204" pitchFamily="34" charset="0"/>
                <a:cs typeface="Arial" panose="020B0604020202020204" pitchFamily="34" charset="0"/>
              </a:rPr>
              <a:t>matlab</a:t>
            </a:r>
            <a:r>
              <a:rPr lang="en-US" sz="1600" dirty="0">
                <a:latin typeface="Arial" panose="020B0604020202020204" pitchFamily="34" charset="0"/>
                <a:cs typeface="Arial" panose="020B0604020202020204" pitchFamily="34" charset="0"/>
              </a:rPr>
              <a:t>, this is how you do it:</a:t>
            </a:r>
          </a:p>
        </p:txBody>
      </p:sp>
      <p:pic>
        <p:nvPicPr>
          <p:cNvPr id="36" name="Picture 35">
            <a:extLst>
              <a:ext uri="{FF2B5EF4-FFF2-40B4-BE49-F238E27FC236}">
                <a16:creationId xmlns:a16="http://schemas.microsoft.com/office/drawing/2014/main" id="{104B3E32-7D0C-6508-E4B4-C2142CC318B3}"/>
              </a:ext>
            </a:extLst>
          </p:cNvPr>
          <p:cNvPicPr>
            <a:picLocks noChangeAspect="1"/>
          </p:cNvPicPr>
          <p:nvPr/>
        </p:nvPicPr>
        <p:blipFill>
          <a:blip r:embed="rId2"/>
          <a:stretch>
            <a:fillRect/>
          </a:stretch>
        </p:blipFill>
        <p:spPr>
          <a:xfrm>
            <a:off x="880041" y="1161898"/>
            <a:ext cx="6743644" cy="2652905"/>
          </a:xfrm>
          <a:prstGeom prst="rect">
            <a:avLst/>
          </a:prstGeom>
        </p:spPr>
      </p:pic>
      <p:sp>
        <p:nvSpPr>
          <p:cNvPr id="10" name="Rectangle 9">
            <a:extLst>
              <a:ext uri="{FF2B5EF4-FFF2-40B4-BE49-F238E27FC236}">
                <a16:creationId xmlns:a16="http://schemas.microsoft.com/office/drawing/2014/main" id="{F979D169-521B-1A0A-5804-2DD1B030914A}"/>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Method 1: Thresholding</a:t>
            </a:r>
          </a:p>
        </p:txBody>
      </p:sp>
      <p:sp>
        <p:nvSpPr>
          <p:cNvPr id="11" name="TextBox 10">
            <a:extLst>
              <a:ext uri="{FF2B5EF4-FFF2-40B4-BE49-F238E27FC236}">
                <a16:creationId xmlns:a16="http://schemas.microsoft.com/office/drawing/2014/main" id="{39AA5566-68EB-B1BC-CA31-2BB654868A46}"/>
              </a:ext>
            </a:extLst>
          </p:cNvPr>
          <p:cNvSpPr txBox="1"/>
          <p:nvPr/>
        </p:nvSpPr>
        <p:spPr>
          <a:xfrm>
            <a:off x="7938241" y="1161898"/>
            <a:ext cx="3878867" cy="3539430"/>
          </a:xfrm>
          <a:prstGeom prst="rect">
            <a:avLst/>
          </a:prstGeom>
          <a:noFill/>
        </p:spPr>
        <p:txBody>
          <a:bodyPr wrap="square">
            <a:spAutoFit/>
          </a:bodyPr>
          <a:lstStyle/>
          <a:p>
            <a:r>
              <a:rPr lang="en-US" sz="1400" dirty="0">
                <a:latin typeface="Arial Narrow" panose="020B0604020202020204" pitchFamily="34" charset="0"/>
                <a:cs typeface="Arial Narrow" panose="020B0604020202020204" pitchFamily="34" charset="0"/>
              </a:rPr>
              <a:t>In </a:t>
            </a:r>
            <a:r>
              <a:rPr lang="en-US" sz="1400" dirty="0">
                <a:highlight>
                  <a:srgbClr val="FFFF00"/>
                </a:highlight>
                <a:latin typeface="Arial Narrow" panose="020B0604020202020204" pitchFamily="34" charset="0"/>
                <a:cs typeface="Arial Narrow" panose="020B0604020202020204" pitchFamily="34" charset="0"/>
              </a:rPr>
              <a:t>line 7</a:t>
            </a:r>
            <a:r>
              <a:rPr lang="en-US" sz="1400" dirty="0">
                <a:latin typeface="Arial Narrow" panose="020B0604020202020204" pitchFamily="34" charset="0"/>
                <a:cs typeface="Arial Narrow" panose="020B0604020202020204" pitchFamily="34" charset="0"/>
              </a:rPr>
              <a:t>, you will need to manually select a portion of the ROI, right click, then choose crop image:</a:t>
            </a:r>
            <a:br>
              <a:rPr lang="en-US" sz="1400" dirty="0">
                <a:latin typeface="Arial Narrow" panose="020B0604020202020204" pitchFamily="34" charset="0"/>
                <a:cs typeface="Arial Narrow" panose="020B0604020202020204" pitchFamily="34" charset="0"/>
              </a:rPr>
            </a:br>
            <a:endParaRPr lang="en-US" sz="1400" dirty="0">
              <a:latin typeface="Arial Narrow" panose="020B0604020202020204" pitchFamily="34" charset="0"/>
              <a:cs typeface="Arial Narrow" panose="020B0604020202020204" pitchFamily="34" charset="0"/>
            </a:endParaRPr>
          </a:p>
          <a:p>
            <a:endParaRPr lang="en-US" sz="1400" dirty="0">
              <a:latin typeface="Arial Narrow" panose="020B0604020202020204" pitchFamily="34" charset="0"/>
              <a:cs typeface="Arial Narrow" panose="020B0604020202020204" pitchFamily="34" charset="0"/>
            </a:endParaRPr>
          </a:p>
          <a:p>
            <a:endParaRPr lang="en-US" sz="1400" dirty="0">
              <a:latin typeface="Arial Narrow" panose="020B0604020202020204" pitchFamily="34" charset="0"/>
              <a:cs typeface="Arial Narrow" panose="020B0604020202020204" pitchFamily="34" charset="0"/>
            </a:endParaRPr>
          </a:p>
          <a:p>
            <a:endParaRPr lang="en-US" sz="1400" dirty="0">
              <a:latin typeface="Arial Narrow" panose="020B0604020202020204" pitchFamily="34" charset="0"/>
              <a:cs typeface="Arial Narrow" panose="020B0604020202020204" pitchFamily="34" charset="0"/>
            </a:endParaRPr>
          </a:p>
          <a:p>
            <a:endParaRPr lang="en-US" sz="1400" dirty="0">
              <a:latin typeface="Arial Narrow" panose="020B0604020202020204" pitchFamily="34" charset="0"/>
              <a:cs typeface="Arial Narrow" panose="020B0604020202020204" pitchFamily="34" charset="0"/>
            </a:endParaRPr>
          </a:p>
          <a:p>
            <a:endParaRPr lang="en-US" sz="1400" dirty="0">
              <a:latin typeface="Arial Narrow" panose="020B0604020202020204" pitchFamily="34" charset="0"/>
              <a:cs typeface="Arial Narrow" panose="020B0604020202020204" pitchFamily="34" charset="0"/>
            </a:endParaRPr>
          </a:p>
          <a:p>
            <a:endParaRPr lang="en-US" sz="1400" dirty="0">
              <a:latin typeface="Arial Narrow" panose="020B0604020202020204" pitchFamily="34" charset="0"/>
              <a:cs typeface="Arial Narrow" panose="020B0604020202020204" pitchFamily="34" charset="0"/>
            </a:endParaRPr>
          </a:p>
          <a:p>
            <a:endParaRPr lang="en-US" sz="1400" dirty="0">
              <a:latin typeface="Arial Narrow" panose="020B0604020202020204" pitchFamily="34" charset="0"/>
              <a:cs typeface="Arial Narrow" panose="020B0604020202020204" pitchFamily="34" charset="0"/>
            </a:endParaRPr>
          </a:p>
          <a:p>
            <a:endParaRPr lang="en-US" sz="1400" dirty="0">
              <a:latin typeface="Arial Narrow" panose="020B0604020202020204" pitchFamily="34" charset="0"/>
              <a:cs typeface="Arial Narrow" panose="020B0604020202020204" pitchFamily="34" charset="0"/>
            </a:endParaRPr>
          </a:p>
          <a:p>
            <a:br>
              <a:rPr lang="en-US" sz="1400" dirty="0">
                <a:latin typeface="Arial Narrow" panose="020B0604020202020204" pitchFamily="34" charset="0"/>
                <a:cs typeface="Arial Narrow" panose="020B0604020202020204" pitchFamily="34" charset="0"/>
              </a:rPr>
            </a:br>
            <a:r>
              <a:rPr lang="en-US" sz="1400" dirty="0">
                <a:latin typeface="Arial Narrow" panose="020B0604020202020204" pitchFamily="34" charset="0"/>
                <a:cs typeface="Arial Narrow" panose="020B0604020202020204" pitchFamily="34" charset="0"/>
              </a:rPr>
              <a:t>Q: How big should you crop?</a:t>
            </a:r>
            <a:br>
              <a:rPr lang="en-US" sz="1400" dirty="0">
                <a:latin typeface="Arial Narrow" panose="020B0604020202020204" pitchFamily="34" charset="0"/>
                <a:cs typeface="Arial Narrow" panose="020B0604020202020204" pitchFamily="34" charset="0"/>
              </a:rPr>
            </a:br>
            <a:r>
              <a:rPr lang="en-US" sz="1400" dirty="0">
                <a:latin typeface="Arial Narrow" panose="020B0604020202020204" pitchFamily="34" charset="0"/>
                <a:cs typeface="Arial Narrow" panose="020B0604020202020204" pitchFamily="34" charset="0"/>
              </a:rPr>
              <a:t>A: Really depends on the situation. Since this is a relatively simple homogenous box, a small portion can suffice.</a:t>
            </a:r>
          </a:p>
        </p:txBody>
      </p:sp>
      <p:cxnSp>
        <p:nvCxnSpPr>
          <p:cNvPr id="4" name="Straight Arrow Connector 3">
            <a:extLst>
              <a:ext uri="{FF2B5EF4-FFF2-40B4-BE49-F238E27FC236}">
                <a16:creationId xmlns:a16="http://schemas.microsoft.com/office/drawing/2014/main" id="{7C9BF11D-FB63-2782-B16A-DF0CAF33286D}"/>
              </a:ext>
            </a:extLst>
          </p:cNvPr>
          <p:cNvCxnSpPr>
            <a:cxnSpLocks/>
          </p:cNvCxnSpPr>
          <p:nvPr/>
        </p:nvCxnSpPr>
        <p:spPr>
          <a:xfrm>
            <a:off x="3368844" y="2310063"/>
            <a:ext cx="4976370"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7F8411-D4E5-D914-8B64-A31A09399884}"/>
              </a:ext>
            </a:extLst>
          </p:cNvPr>
          <p:cNvPicPr>
            <a:picLocks noChangeAspect="1"/>
          </p:cNvPicPr>
          <p:nvPr/>
        </p:nvPicPr>
        <p:blipFill rotWithShape="1">
          <a:blip r:embed="rId3"/>
          <a:srcRect l="64556" t="25600" r="3888" b="36889"/>
          <a:stretch/>
        </p:blipFill>
        <p:spPr>
          <a:xfrm>
            <a:off x="8439053" y="1791167"/>
            <a:ext cx="2531262" cy="1880621"/>
          </a:xfrm>
          <a:prstGeom prst="rect">
            <a:avLst/>
          </a:prstGeom>
        </p:spPr>
      </p:pic>
      <p:sp>
        <p:nvSpPr>
          <p:cNvPr id="7" name="Left Brace 6">
            <a:extLst>
              <a:ext uri="{FF2B5EF4-FFF2-40B4-BE49-F238E27FC236}">
                <a16:creationId xmlns:a16="http://schemas.microsoft.com/office/drawing/2014/main" id="{F152F07A-7700-6752-1F3A-E8F5724D2449}"/>
              </a:ext>
            </a:extLst>
          </p:cNvPr>
          <p:cNvSpPr/>
          <p:nvPr/>
        </p:nvSpPr>
        <p:spPr>
          <a:xfrm>
            <a:off x="565485" y="2454442"/>
            <a:ext cx="314556" cy="57751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EF5BB01A-D998-8CAE-CF74-0676F8A1E6E7}"/>
              </a:ext>
            </a:extLst>
          </p:cNvPr>
          <p:cNvCxnSpPr>
            <a:cxnSpLocks/>
          </p:cNvCxnSpPr>
          <p:nvPr/>
        </p:nvCxnSpPr>
        <p:spPr>
          <a:xfrm rot="16200000" flipH="1">
            <a:off x="-45960" y="3338233"/>
            <a:ext cx="1973318" cy="759808"/>
          </a:xfrm>
          <a:prstGeom prst="bentConnector3">
            <a:avLst>
              <a:gd name="adj1" fmla="val 9977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05EC82B-1D36-E3AE-DD39-F6EA2D556281}"/>
              </a:ext>
            </a:extLst>
          </p:cNvPr>
          <p:cNvSpPr txBox="1"/>
          <p:nvPr/>
        </p:nvSpPr>
        <p:spPr>
          <a:xfrm>
            <a:off x="1266605" y="4556801"/>
            <a:ext cx="4231783" cy="307777"/>
          </a:xfrm>
          <a:prstGeom prst="rect">
            <a:avLst/>
          </a:prstGeom>
          <a:noFill/>
        </p:spPr>
        <p:txBody>
          <a:bodyPr wrap="square">
            <a:spAutoFit/>
          </a:bodyPr>
          <a:lstStyle/>
          <a:p>
            <a:r>
              <a:rPr lang="en-US" sz="1400" dirty="0">
                <a:latin typeface="Arial Narrow" panose="020B0604020202020204" pitchFamily="34" charset="0"/>
                <a:cs typeface="Arial Narrow" panose="020B0604020202020204" pitchFamily="34" charset="0"/>
              </a:rPr>
              <a:t>This will output the histogram we saw in the previous slide.</a:t>
            </a:r>
          </a:p>
        </p:txBody>
      </p:sp>
      <p:sp>
        <p:nvSpPr>
          <p:cNvPr id="22" name="Left Brace 21">
            <a:extLst>
              <a:ext uri="{FF2B5EF4-FFF2-40B4-BE49-F238E27FC236}">
                <a16:creationId xmlns:a16="http://schemas.microsoft.com/office/drawing/2014/main" id="{DFFF7A66-FC00-33C9-E9DA-8CF6A27EBA0D}"/>
              </a:ext>
            </a:extLst>
          </p:cNvPr>
          <p:cNvSpPr/>
          <p:nvPr/>
        </p:nvSpPr>
        <p:spPr>
          <a:xfrm>
            <a:off x="722763" y="3308995"/>
            <a:ext cx="157278" cy="517048"/>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Elbow Connector 22">
            <a:extLst>
              <a:ext uri="{FF2B5EF4-FFF2-40B4-BE49-F238E27FC236}">
                <a16:creationId xmlns:a16="http://schemas.microsoft.com/office/drawing/2014/main" id="{D84A6EF1-489F-397C-B85B-9C1C4A1F767C}"/>
              </a:ext>
            </a:extLst>
          </p:cNvPr>
          <p:cNvCxnSpPr>
            <a:cxnSpLocks/>
          </p:cNvCxnSpPr>
          <p:nvPr/>
        </p:nvCxnSpPr>
        <p:spPr>
          <a:xfrm>
            <a:off x="722763" y="3567519"/>
            <a:ext cx="597838" cy="517048"/>
          </a:xfrm>
          <a:prstGeom prst="bentConnector3">
            <a:avLst>
              <a:gd name="adj1" fmla="val 195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3CADB82-E136-CFDD-70D3-AAEACD361A7A}"/>
              </a:ext>
            </a:extLst>
          </p:cNvPr>
          <p:cNvSpPr txBox="1"/>
          <p:nvPr/>
        </p:nvSpPr>
        <p:spPr>
          <a:xfrm>
            <a:off x="1266605" y="3943807"/>
            <a:ext cx="6485730" cy="738664"/>
          </a:xfrm>
          <a:prstGeom prst="rect">
            <a:avLst/>
          </a:prstGeom>
          <a:noFill/>
        </p:spPr>
        <p:txBody>
          <a:bodyPr wrap="square">
            <a:spAutoFit/>
          </a:bodyPr>
          <a:lstStyle/>
          <a:p>
            <a:r>
              <a:rPr lang="en-US" sz="1400" dirty="0">
                <a:latin typeface="Arial Narrow" panose="020B0604020202020204" pitchFamily="34" charset="0"/>
                <a:cs typeface="Arial Narrow" panose="020B0604020202020204" pitchFamily="34" charset="0"/>
              </a:rPr>
              <a:t>In line 13, we separate the image I into three channels.</a:t>
            </a:r>
          </a:p>
          <a:p>
            <a:r>
              <a:rPr lang="en-US" sz="1400" dirty="0">
                <a:latin typeface="Arial Narrow" panose="020B0604020202020204" pitchFamily="34" charset="0"/>
                <a:cs typeface="Arial Narrow" panose="020B0604020202020204" pitchFamily="34" charset="0"/>
              </a:rPr>
              <a:t>In line 14, we apply a logical operation (1 or 0) to threshold and display it as a black and white image. </a:t>
            </a:r>
          </a:p>
        </p:txBody>
      </p:sp>
      <p:sp>
        <p:nvSpPr>
          <p:cNvPr id="44" name="Content Placeholder 2">
            <a:extLst>
              <a:ext uri="{FF2B5EF4-FFF2-40B4-BE49-F238E27FC236}">
                <a16:creationId xmlns:a16="http://schemas.microsoft.com/office/drawing/2014/main" id="{D1F8CB0F-CF87-D18B-DA08-98D2CCC1A7EA}"/>
              </a:ext>
            </a:extLst>
          </p:cNvPr>
          <p:cNvSpPr txBox="1">
            <a:spLocks/>
          </p:cNvSpPr>
          <p:nvPr/>
        </p:nvSpPr>
        <p:spPr>
          <a:xfrm>
            <a:off x="426720" y="5173562"/>
            <a:ext cx="11314176" cy="1203676"/>
          </a:xfrm>
          <a:prstGeom prst="rect">
            <a:avLst/>
          </a:prstGeom>
          <a:solidFill>
            <a:schemeClr val="accent6">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600" dirty="0">
                <a:latin typeface="Arial" panose="020B0604020202020204" pitchFamily="34" charset="0"/>
                <a:cs typeface="Arial" panose="020B0604020202020204" pitchFamily="34" charset="0"/>
              </a:rPr>
              <a:t>Sanity check:</a:t>
            </a:r>
          </a:p>
        </p:txBody>
      </p:sp>
      <p:pic>
        <p:nvPicPr>
          <p:cNvPr id="45" name="Picture 44">
            <a:extLst>
              <a:ext uri="{FF2B5EF4-FFF2-40B4-BE49-F238E27FC236}">
                <a16:creationId xmlns:a16="http://schemas.microsoft.com/office/drawing/2014/main" id="{9C8B886E-1957-C082-607A-F45683ECD08B}"/>
              </a:ext>
            </a:extLst>
          </p:cNvPr>
          <p:cNvPicPr>
            <a:picLocks noChangeAspect="1"/>
          </p:cNvPicPr>
          <p:nvPr/>
        </p:nvPicPr>
        <p:blipFill>
          <a:blip r:embed="rId4"/>
          <a:stretch>
            <a:fillRect/>
          </a:stretch>
        </p:blipFill>
        <p:spPr>
          <a:xfrm>
            <a:off x="832453" y="5483990"/>
            <a:ext cx="4855379" cy="473323"/>
          </a:xfrm>
          <a:prstGeom prst="rect">
            <a:avLst/>
          </a:prstGeom>
        </p:spPr>
      </p:pic>
      <p:pic>
        <p:nvPicPr>
          <p:cNvPr id="46" name="Picture 45">
            <a:extLst>
              <a:ext uri="{FF2B5EF4-FFF2-40B4-BE49-F238E27FC236}">
                <a16:creationId xmlns:a16="http://schemas.microsoft.com/office/drawing/2014/main" id="{AFC4B8F2-BC7D-0EEF-9638-3459B2C14738}"/>
              </a:ext>
            </a:extLst>
          </p:cNvPr>
          <p:cNvPicPr>
            <a:picLocks noChangeAspect="1"/>
          </p:cNvPicPr>
          <p:nvPr/>
        </p:nvPicPr>
        <p:blipFill>
          <a:blip r:embed="rId5"/>
          <a:stretch>
            <a:fillRect/>
          </a:stretch>
        </p:blipFill>
        <p:spPr>
          <a:xfrm>
            <a:off x="832453" y="5939735"/>
            <a:ext cx="4855379" cy="256085"/>
          </a:xfrm>
          <a:prstGeom prst="rect">
            <a:avLst/>
          </a:prstGeom>
        </p:spPr>
      </p:pic>
      <p:pic>
        <p:nvPicPr>
          <p:cNvPr id="47" name="Picture 46">
            <a:extLst>
              <a:ext uri="{FF2B5EF4-FFF2-40B4-BE49-F238E27FC236}">
                <a16:creationId xmlns:a16="http://schemas.microsoft.com/office/drawing/2014/main" id="{45EDB412-E9CF-AAA3-9E8E-36FA55405A7C}"/>
              </a:ext>
            </a:extLst>
          </p:cNvPr>
          <p:cNvPicPr>
            <a:picLocks noChangeAspect="1"/>
          </p:cNvPicPr>
          <p:nvPr/>
        </p:nvPicPr>
        <p:blipFill>
          <a:blip r:embed="rId6"/>
          <a:stretch>
            <a:fillRect/>
          </a:stretch>
        </p:blipFill>
        <p:spPr>
          <a:xfrm>
            <a:off x="6250648" y="5683177"/>
            <a:ext cx="4855379" cy="238456"/>
          </a:xfrm>
          <a:prstGeom prst="rect">
            <a:avLst/>
          </a:prstGeom>
        </p:spPr>
      </p:pic>
      <p:pic>
        <p:nvPicPr>
          <p:cNvPr id="48" name="Picture 47">
            <a:extLst>
              <a:ext uri="{FF2B5EF4-FFF2-40B4-BE49-F238E27FC236}">
                <a16:creationId xmlns:a16="http://schemas.microsoft.com/office/drawing/2014/main" id="{2719F367-6B77-17B5-73A5-0D58524E5CB8}"/>
              </a:ext>
            </a:extLst>
          </p:cNvPr>
          <p:cNvPicPr>
            <a:picLocks noChangeAspect="1"/>
          </p:cNvPicPr>
          <p:nvPr/>
        </p:nvPicPr>
        <p:blipFill>
          <a:blip r:embed="rId7"/>
          <a:stretch>
            <a:fillRect/>
          </a:stretch>
        </p:blipFill>
        <p:spPr>
          <a:xfrm>
            <a:off x="6250648" y="5481539"/>
            <a:ext cx="4855379" cy="234609"/>
          </a:xfrm>
          <a:prstGeom prst="rect">
            <a:avLst/>
          </a:prstGeom>
        </p:spPr>
      </p:pic>
      <p:pic>
        <p:nvPicPr>
          <p:cNvPr id="49" name="Picture 48">
            <a:extLst>
              <a:ext uri="{FF2B5EF4-FFF2-40B4-BE49-F238E27FC236}">
                <a16:creationId xmlns:a16="http://schemas.microsoft.com/office/drawing/2014/main" id="{83AFE6A3-FC84-0171-6329-C4E42478ADF5}"/>
              </a:ext>
            </a:extLst>
          </p:cNvPr>
          <p:cNvPicPr>
            <a:picLocks noChangeAspect="1"/>
          </p:cNvPicPr>
          <p:nvPr/>
        </p:nvPicPr>
        <p:blipFill>
          <a:blip r:embed="rId8"/>
          <a:stretch>
            <a:fillRect/>
          </a:stretch>
        </p:blipFill>
        <p:spPr>
          <a:xfrm>
            <a:off x="6250648" y="5912045"/>
            <a:ext cx="4855379" cy="250277"/>
          </a:xfrm>
          <a:prstGeom prst="rect">
            <a:avLst/>
          </a:prstGeom>
        </p:spPr>
      </p:pic>
      <p:sp>
        <p:nvSpPr>
          <p:cNvPr id="2" name="Slide Number Placeholder 1">
            <a:extLst>
              <a:ext uri="{FF2B5EF4-FFF2-40B4-BE49-F238E27FC236}">
                <a16:creationId xmlns:a16="http://schemas.microsoft.com/office/drawing/2014/main" id="{D9CF7DA0-BCDD-422E-8CDD-1CAB134AE1C5}"/>
              </a:ext>
            </a:extLst>
          </p:cNvPr>
          <p:cNvSpPr>
            <a:spLocks noGrp="1"/>
          </p:cNvSpPr>
          <p:nvPr>
            <p:ph type="sldNum" sz="quarter" idx="12"/>
          </p:nvPr>
        </p:nvSpPr>
        <p:spPr/>
        <p:txBody>
          <a:bodyPr/>
          <a:lstStyle/>
          <a:p>
            <a:fld id="{81F4810B-317C-FF4D-942F-0C2DA7B2DAEF}" type="slidenum">
              <a:rPr lang="en-US" smtClean="0"/>
              <a:t>5</a:t>
            </a:fld>
            <a:endParaRPr lang="en-US"/>
          </a:p>
        </p:txBody>
      </p:sp>
    </p:spTree>
    <p:extLst>
      <p:ext uri="{BB962C8B-B14F-4D97-AF65-F5344CB8AC3E}">
        <p14:creationId xmlns:p14="http://schemas.microsoft.com/office/powerpoint/2010/main" val="696895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2">
            <a:extLst>
              <a:ext uri="{FF2B5EF4-FFF2-40B4-BE49-F238E27FC236}">
                <a16:creationId xmlns:a16="http://schemas.microsoft.com/office/drawing/2014/main" id="{E7E2974F-E0FE-2D1F-BA39-72DABB1DADC2}"/>
              </a:ext>
            </a:extLst>
          </p:cNvPr>
          <p:cNvSpPr txBox="1">
            <a:spLocks/>
          </p:cNvSpPr>
          <p:nvPr/>
        </p:nvSpPr>
        <p:spPr>
          <a:xfrm>
            <a:off x="6096000" y="724394"/>
            <a:ext cx="5669280" cy="5834901"/>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US" sz="1600" dirty="0">
                <a:latin typeface="Arial" panose="020B0604020202020204" pitchFamily="34" charset="0"/>
                <a:cs typeface="Arial" panose="020B0604020202020204" pitchFamily="34" charset="0"/>
              </a:rPr>
              <a:t>In line 16, I converted it first to uint8 since the element-by-element matrix multiplication wont work if the two matrices are of different class. It will give you [0,255] so we need to divide it each cell to 255 to get [0,1].</a:t>
            </a:r>
          </a:p>
          <a:p>
            <a:pPr marL="285750" indent="-285750" algn="l">
              <a:buFontTx/>
              <a:buChar char="-"/>
            </a:pPr>
            <a:r>
              <a:rPr lang="en-US" sz="1600" dirty="0">
                <a:latin typeface="Arial" panose="020B0604020202020204" pitchFamily="34" charset="0"/>
                <a:cs typeface="Arial" panose="020B0604020202020204" pitchFamily="34" charset="0"/>
              </a:rPr>
              <a:t>Here’s the final output:</a:t>
            </a: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1DD882B5-C66E-1F4D-82E5-BCA4049F9CAF}"/>
              </a:ext>
            </a:extLst>
          </p:cNvPr>
          <p:cNvSpPr txBox="1">
            <a:spLocks/>
          </p:cNvSpPr>
          <p:nvPr/>
        </p:nvSpPr>
        <p:spPr>
          <a:xfrm>
            <a:off x="426720" y="724395"/>
            <a:ext cx="5669280" cy="5834901"/>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US" sz="1600" dirty="0">
                <a:latin typeface="Arial" panose="020B0604020202020204" pitchFamily="34" charset="0"/>
                <a:cs typeface="Arial" panose="020B0604020202020204" pitchFamily="34" charset="0"/>
              </a:rPr>
              <a:t>Here’s the result of BW. Remember that it is 1 or 0 so it will output black and white only:</a:t>
            </a:r>
          </a:p>
          <a:p>
            <a:pPr marL="285750" indent="-285750" algn="l">
              <a:buFontTx/>
              <a:buChar char="-"/>
            </a:pPr>
            <a:endParaRPr lang="en-US" sz="1600" dirty="0">
              <a:latin typeface="Arial" panose="020B0604020202020204" pitchFamily="34" charset="0"/>
              <a:cs typeface="Arial" panose="020B0604020202020204" pitchFamily="34" charset="0"/>
            </a:endParaRPr>
          </a:p>
          <a:p>
            <a:pPr marL="285750" indent="-285750" algn="l">
              <a:buFontTx/>
              <a:buChar char="-"/>
            </a:pPr>
            <a:endParaRPr lang="en-US" sz="1600" dirty="0">
              <a:latin typeface="Arial" panose="020B0604020202020204" pitchFamily="34" charset="0"/>
              <a:cs typeface="Arial" panose="020B0604020202020204" pitchFamily="34" charset="0"/>
            </a:endParaRPr>
          </a:p>
          <a:p>
            <a:pPr marL="285750" indent="-285750" algn="l">
              <a:buFontTx/>
              <a:buChar char="-"/>
            </a:pPr>
            <a:endParaRPr lang="en-US" sz="1600" dirty="0">
              <a:latin typeface="Arial" panose="020B0604020202020204" pitchFamily="34" charset="0"/>
              <a:cs typeface="Arial" panose="020B0604020202020204" pitchFamily="34" charset="0"/>
            </a:endParaRPr>
          </a:p>
          <a:p>
            <a:pPr marL="285750" indent="-285750" algn="l">
              <a:buFontTx/>
              <a:buChar char="-"/>
            </a:pPr>
            <a:endParaRPr lang="en-US" sz="1600" dirty="0">
              <a:latin typeface="Arial" panose="020B0604020202020204" pitchFamily="34" charset="0"/>
              <a:cs typeface="Arial" panose="020B0604020202020204" pitchFamily="34" charset="0"/>
            </a:endParaRPr>
          </a:p>
          <a:p>
            <a:pPr marL="285750" indent="-285750" algn="l">
              <a:buFontTx/>
              <a:buChar char="-"/>
            </a:pPr>
            <a:endParaRPr lang="en-US" sz="1600" dirty="0">
              <a:latin typeface="Arial" panose="020B0604020202020204" pitchFamily="34" charset="0"/>
              <a:cs typeface="Arial" panose="020B0604020202020204" pitchFamily="34" charset="0"/>
            </a:endParaRPr>
          </a:p>
          <a:p>
            <a:pPr marL="285750" indent="-285750" algn="l">
              <a:buFontTx/>
              <a:buChar char="-"/>
            </a:pPr>
            <a:endParaRPr lang="en-US" sz="1600" dirty="0">
              <a:latin typeface="Arial" panose="020B0604020202020204" pitchFamily="34" charset="0"/>
              <a:cs typeface="Arial" panose="020B0604020202020204" pitchFamily="34" charset="0"/>
            </a:endParaRPr>
          </a:p>
          <a:p>
            <a:pPr marL="285750" indent="-285750" algn="l">
              <a:buFontTx/>
              <a:buChar char="-"/>
            </a:pPr>
            <a:endParaRPr lang="en-US" sz="1600" dirty="0">
              <a:latin typeface="Arial" panose="020B0604020202020204" pitchFamily="34" charset="0"/>
              <a:cs typeface="Arial" panose="020B0604020202020204" pitchFamily="34" charset="0"/>
            </a:endParaRPr>
          </a:p>
          <a:p>
            <a:pPr marL="285750" indent="-285750" algn="l">
              <a:buFontTx/>
              <a:buChar char="-"/>
            </a:pPr>
            <a:endParaRPr lang="en-US" sz="1600" dirty="0">
              <a:latin typeface="Arial" panose="020B0604020202020204" pitchFamily="34" charset="0"/>
              <a:cs typeface="Arial" panose="020B0604020202020204" pitchFamily="34" charset="0"/>
            </a:endParaRPr>
          </a:p>
          <a:p>
            <a:pPr marL="285750" indent="-285750" algn="l">
              <a:buFontTx/>
              <a:buChar char="-"/>
            </a:pPr>
            <a:endParaRPr lang="en-US" sz="1600" dirty="0">
              <a:latin typeface="Arial" panose="020B0604020202020204" pitchFamily="34" charset="0"/>
              <a:cs typeface="Arial" panose="020B0604020202020204" pitchFamily="34" charset="0"/>
            </a:endParaRPr>
          </a:p>
          <a:p>
            <a:pPr marL="285750" indent="-285750" algn="l">
              <a:buFontTx/>
              <a:buChar char="-"/>
            </a:pPr>
            <a:r>
              <a:rPr lang="en-US" sz="1600" dirty="0">
                <a:latin typeface="Arial" panose="020B0604020202020204" pitchFamily="34" charset="0"/>
                <a:cs typeface="Arial" panose="020B0604020202020204" pitchFamily="34" charset="0"/>
              </a:rPr>
              <a:t>Of course, we want to get the segmented region in its original form (RGB). Here, what I did is to multiply logical operation BW to the original image per channel, element-by-element:</a:t>
            </a:r>
          </a:p>
          <a:p>
            <a:pPr marL="285750" indent="-285750" algn="l">
              <a:buFontTx/>
              <a:buChar char="-"/>
            </a:pPr>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F979D169-521B-1A0A-5804-2DD1B030914A}"/>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Method 1: Thresholding</a:t>
            </a:r>
          </a:p>
        </p:txBody>
      </p:sp>
      <p:pic>
        <p:nvPicPr>
          <p:cNvPr id="21" name="Picture 20">
            <a:extLst>
              <a:ext uri="{FF2B5EF4-FFF2-40B4-BE49-F238E27FC236}">
                <a16:creationId xmlns:a16="http://schemas.microsoft.com/office/drawing/2014/main" id="{303A3758-857C-37B2-051E-E67FFA6FF596}"/>
              </a:ext>
            </a:extLst>
          </p:cNvPr>
          <p:cNvPicPr>
            <a:picLocks noChangeAspect="1"/>
          </p:cNvPicPr>
          <p:nvPr/>
        </p:nvPicPr>
        <p:blipFill>
          <a:blip r:embed="rId2"/>
          <a:stretch>
            <a:fillRect/>
          </a:stretch>
        </p:blipFill>
        <p:spPr>
          <a:xfrm>
            <a:off x="1341304" y="1319100"/>
            <a:ext cx="3841444" cy="2887200"/>
          </a:xfrm>
          <a:prstGeom prst="rect">
            <a:avLst/>
          </a:prstGeom>
        </p:spPr>
      </p:pic>
      <p:pic>
        <p:nvPicPr>
          <p:cNvPr id="3" name="Picture 2">
            <a:extLst>
              <a:ext uri="{FF2B5EF4-FFF2-40B4-BE49-F238E27FC236}">
                <a16:creationId xmlns:a16="http://schemas.microsoft.com/office/drawing/2014/main" id="{49994700-2AA0-24CB-8E3C-02257430F7B2}"/>
              </a:ext>
            </a:extLst>
          </p:cNvPr>
          <p:cNvPicPr>
            <a:picLocks noChangeAspect="1"/>
          </p:cNvPicPr>
          <p:nvPr/>
        </p:nvPicPr>
        <p:blipFill>
          <a:blip r:embed="rId3"/>
          <a:stretch>
            <a:fillRect/>
          </a:stretch>
        </p:blipFill>
        <p:spPr>
          <a:xfrm>
            <a:off x="1484376" y="5427177"/>
            <a:ext cx="3553968" cy="959314"/>
          </a:xfrm>
          <a:prstGeom prst="rect">
            <a:avLst/>
          </a:prstGeom>
        </p:spPr>
      </p:pic>
      <p:pic>
        <p:nvPicPr>
          <p:cNvPr id="6" name="Picture 5">
            <a:extLst>
              <a:ext uri="{FF2B5EF4-FFF2-40B4-BE49-F238E27FC236}">
                <a16:creationId xmlns:a16="http://schemas.microsoft.com/office/drawing/2014/main" id="{7D31E157-9AD5-BF13-2700-C006DAF8DC84}"/>
              </a:ext>
            </a:extLst>
          </p:cNvPr>
          <p:cNvPicPr>
            <a:picLocks noChangeAspect="1"/>
          </p:cNvPicPr>
          <p:nvPr/>
        </p:nvPicPr>
        <p:blipFill>
          <a:blip r:embed="rId4"/>
          <a:stretch>
            <a:fillRect/>
          </a:stretch>
        </p:blipFill>
        <p:spPr>
          <a:xfrm>
            <a:off x="6678676" y="2489518"/>
            <a:ext cx="4503928" cy="3417316"/>
          </a:xfrm>
          <a:prstGeom prst="rect">
            <a:avLst/>
          </a:prstGeom>
        </p:spPr>
      </p:pic>
      <p:sp>
        <p:nvSpPr>
          <p:cNvPr id="2" name="Slide Number Placeholder 1">
            <a:extLst>
              <a:ext uri="{FF2B5EF4-FFF2-40B4-BE49-F238E27FC236}">
                <a16:creationId xmlns:a16="http://schemas.microsoft.com/office/drawing/2014/main" id="{244F3C92-1978-3DEA-C830-10EE45BC4D5F}"/>
              </a:ext>
            </a:extLst>
          </p:cNvPr>
          <p:cNvSpPr>
            <a:spLocks noGrp="1"/>
          </p:cNvSpPr>
          <p:nvPr>
            <p:ph type="sldNum" sz="quarter" idx="12"/>
          </p:nvPr>
        </p:nvSpPr>
        <p:spPr/>
        <p:txBody>
          <a:bodyPr/>
          <a:lstStyle/>
          <a:p>
            <a:fld id="{81F4810B-317C-FF4D-942F-0C2DA7B2DAEF}" type="slidenum">
              <a:rPr lang="en-US" smtClean="0"/>
              <a:t>6</a:t>
            </a:fld>
            <a:endParaRPr lang="en-US"/>
          </a:p>
        </p:txBody>
      </p:sp>
    </p:spTree>
    <p:extLst>
      <p:ext uri="{BB962C8B-B14F-4D97-AF65-F5344CB8AC3E}">
        <p14:creationId xmlns:p14="http://schemas.microsoft.com/office/powerpoint/2010/main" val="691983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54745EC-7CE9-0180-8A50-D36658502498}"/>
              </a:ext>
            </a:extLst>
          </p:cNvPr>
          <p:cNvSpPr txBox="1">
            <a:spLocks/>
          </p:cNvSpPr>
          <p:nvPr/>
        </p:nvSpPr>
        <p:spPr>
          <a:xfrm>
            <a:off x="426719" y="724395"/>
            <a:ext cx="11372799" cy="5834901"/>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US" sz="1600" dirty="0">
                <a:latin typeface="Arial" panose="020B0604020202020204" pitchFamily="34" charset="0"/>
                <a:cs typeface="Arial" panose="020B0604020202020204" pitchFamily="34" charset="0"/>
              </a:rPr>
              <a:t>It is important to threshold on the three channels, otherwise, we will get these segmented regions:</a:t>
            </a: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5CA0CA4-1C4C-F851-86C7-007ACDB6BCAD}"/>
              </a:ext>
            </a:extLst>
          </p:cNvPr>
          <p:cNvSpPr/>
          <p:nvPr/>
        </p:nvSpPr>
        <p:spPr>
          <a:xfrm>
            <a:off x="0" y="0"/>
            <a:ext cx="12192000" cy="423683"/>
          </a:xfrm>
          <a:prstGeom prst="rect">
            <a:avLst/>
          </a:prstGeom>
          <a:solidFill>
            <a:schemeClr val="accent6">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Method 1: Thresholding</a:t>
            </a:r>
          </a:p>
        </p:txBody>
      </p:sp>
      <p:pic>
        <p:nvPicPr>
          <p:cNvPr id="2" name="Picture 1">
            <a:extLst>
              <a:ext uri="{FF2B5EF4-FFF2-40B4-BE49-F238E27FC236}">
                <a16:creationId xmlns:a16="http://schemas.microsoft.com/office/drawing/2014/main" id="{B0DEC691-8044-A545-3FE5-09446C19B81F}"/>
              </a:ext>
            </a:extLst>
          </p:cNvPr>
          <p:cNvPicPr>
            <a:picLocks noChangeAspect="1"/>
          </p:cNvPicPr>
          <p:nvPr/>
        </p:nvPicPr>
        <p:blipFill>
          <a:blip r:embed="rId2"/>
          <a:stretch>
            <a:fillRect/>
          </a:stretch>
        </p:blipFill>
        <p:spPr>
          <a:xfrm>
            <a:off x="928977" y="1554824"/>
            <a:ext cx="3059588" cy="2340000"/>
          </a:xfrm>
          <a:prstGeom prst="rect">
            <a:avLst/>
          </a:prstGeom>
        </p:spPr>
      </p:pic>
      <p:pic>
        <p:nvPicPr>
          <p:cNvPr id="4" name="Picture 3">
            <a:extLst>
              <a:ext uri="{FF2B5EF4-FFF2-40B4-BE49-F238E27FC236}">
                <a16:creationId xmlns:a16="http://schemas.microsoft.com/office/drawing/2014/main" id="{B096EA43-66D7-8E62-B851-093935500ECE}"/>
              </a:ext>
            </a:extLst>
          </p:cNvPr>
          <p:cNvPicPr>
            <a:picLocks noChangeAspect="1"/>
          </p:cNvPicPr>
          <p:nvPr/>
        </p:nvPicPr>
        <p:blipFill>
          <a:blip r:embed="rId3"/>
          <a:stretch>
            <a:fillRect/>
          </a:stretch>
        </p:blipFill>
        <p:spPr>
          <a:xfrm>
            <a:off x="4598160" y="1554824"/>
            <a:ext cx="3036244" cy="2340000"/>
          </a:xfrm>
          <a:prstGeom prst="rect">
            <a:avLst/>
          </a:prstGeom>
        </p:spPr>
      </p:pic>
      <p:pic>
        <p:nvPicPr>
          <p:cNvPr id="5" name="Picture 4">
            <a:extLst>
              <a:ext uri="{FF2B5EF4-FFF2-40B4-BE49-F238E27FC236}">
                <a16:creationId xmlns:a16="http://schemas.microsoft.com/office/drawing/2014/main" id="{7DB428E7-55E9-BC09-A0B6-E20E5E7EEC69}"/>
              </a:ext>
            </a:extLst>
          </p:cNvPr>
          <p:cNvPicPr>
            <a:picLocks noChangeAspect="1"/>
          </p:cNvPicPr>
          <p:nvPr/>
        </p:nvPicPr>
        <p:blipFill>
          <a:blip r:embed="rId4"/>
          <a:stretch>
            <a:fillRect/>
          </a:stretch>
        </p:blipFill>
        <p:spPr>
          <a:xfrm>
            <a:off x="8242197" y="1554824"/>
            <a:ext cx="3061633" cy="2340000"/>
          </a:xfrm>
          <a:prstGeom prst="rect">
            <a:avLst/>
          </a:prstGeom>
        </p:spPr>
      </p:pic>
      <p:pic>
        <p:nvPicPr>
          <p:cNvPr id="6" name="Picture 5">
            <a:extLst>
              <a:ext uri="{FF2B5EF4-FFF2-40B4-BE49-F238E27FC236}">
                <a16:creationId xmlns:a16="http://schemas.microsoft.com/office/drawing/2014/main" id="{BCE6F6AD-52BC-F20C-6C5A-EB5361FD7D47}"/>
              </a:ext>
            </a:extLst>
          </p:cNvPr>
          <p:cNvPicPr>
            <a:picLocks noChangeAspect="1"/>
          </p:cNvPicPr>
          <p:nvPr/>
        </p:nvPicPr>
        <p:blipFill>
          <a:blip r:embed="rId5"/>
          <a:stretch>
            <a:fillRect/>
          </a:stretch>
        </p:blipFill>
        <p:spPr>
          <a:xfrm>
            <a:off x="928978" y="4119088"/>
            <a:ext cx="3057527" cy="2340000"/>
          </a:xfrm>
          <a:prstGeom prst="rect">
            <a:avLst/>
          </a:prstGeom>
        </p:spPr>
      </p:pic>
      <p:pic>
        <p:nvPicPr>
          <p:cNvPr id="7" name="Picture 6">
            <a:extLst>
              <a:ext uri="{FF2B5EF4-FFF2-40B4-BE49-F238E27FC236}">
                <a16:creationId xmlns:a16="http://schemas.microsoft.com/office/drawing/2014/main" id="{8FFC6FCE-69FA-A6BC-782B-F1D7890B84EE}"/>
              </a:ext>
            </a:extLst>
          </p:cNvPr>
          <p:cNvPicPr>
            <a:picLocks noChangeAspect="1"/>
          </p:cNvPicPr>
          <p:nvPr/>
        </p:nvPicPr>
        <p:blipFill>
          <a:blip r:embed="rId6"/>
          <a:stretch>
            <a:fillRect/>
          </a:stretch>
        </p:blipFill>
        <p:spPr>
          <a:xfrm>
            <a:off x="4565711" y="4119088"/>
            <a:ext cx="3081174" cy="2340000"/>
          </a:xfrm>
          <a:prstGeom prst="rect">
            <a:avLst/>
          </a:prstGeom>
        </p:spPr>
      </p:pic>
      <p:pic>
        <p:nvPicPr>
          <p:cNvPr id="8" name="Picture 7">
            <a:extLst>
              <a:ext uri="{FF2B5EF4-FFF2-40B4-BE49-F238E27FC236}">
                <a16:creationId xmlns:a16="http://schemas.microsoft.com/office/drawing/2014/main" id="{3089D1E2-4766-526D-1EA4-C34189BF3D77}"/>
              </a:ext>
            </a:extLst>
          </p:cNvPr>
          <p:cNvPicPr>
            <a:picLocks noChangeAspect="1"/>
          </p:cNvPicPr>
          <p:nvPr/>
        </p:nvPicPr>
        <p:blipFill>
          <a:blip r:embed="rId7"/>
          <a:stretch>
            <a:fillRect/>
          </a:stretch>
        </p:blipFill>
        <p:spPr>
          <a:xfrm>
            <a:off x="8216728" y="4119088"/>
            <a:ext cx="3059590" cy="2340000"/>
          </a:xfrm>
          <a:prstGeom prst="rect">
            <a:avLst/>
          </a:prstGeom>
        </p:spPr>
      </p:pic>
      <p:sp>
        <p:nvSpPr>
          <p:cNvPr id="9" name="TextBox 8">
            <a:extLst>
              <a:ext uri="{FF2B5EF4-FFF2-40B4-BE49-F238E27FC236}">
                <a16:creationId xmlns:a16="http://schemas.microsoft.com/office/drawing/2014/main" id="{CB5A3D9A-D998-EA29-64E9-1F3A39134823}"/>
              </a:ext>
            </a:extLst>
          </p:cNvPr>
          <p:cNvSpPr txBox="1"/>
          <p:nvPr/>
        </p:nvSpPr>
        <p:spPr>
          <a:xfrm>
            <a:off x="1361223" y="1277627"/>
            <a:ext cx="2131981" cy="307777"/>
          </a:xfrm>
          <a:prstGeom prst="rect">
            <a:avLst/>
          </a:prstGeom>
          <a:noFill/>
        </p:spPr>
        <p:txBody>
          <a:bodyPr wrap="square">
            <a:spAutoFit/>
          </a:bodyPr>
          <a:lstStyle/>
          <a:p>
            <a:r>
              <a:rPr lang="en-US" sz="1400" dirty="0">
                <a:latin typeface="Arial Narrow" panose="020B0604020202020204" pitchFamily="34" charset="0"/>
                <a:cs typeface="Arial Narrow" panose="020B0604020202020204" pitchFamily="34" charset="0"/>
              </a:rPr>
              <a:t>Threshold on </a:t>
            </a:r>
            <a:r>
              <a:rPr lang="en-US" sz="1400" b="1" dirty="0">
                <a:solidFill>
                  <a:srgbClr val="FF0000"/>
                </a:solidFill>
                <a:latin typeface="Arial Narrow" panose="020B0604020202020204" pitchFamily="34" charset="0"/>
                <a:cs typeface="Arial Narrow" panose="020B0604020202020204" pitchFamily="34" charset="0"/>
              </a:rPr>
              <a:t>R</a:t>
            </a:r>
            <a:r>
              <a:rPr lang="en-US" sz="1400" dirty="0">
                <a:latin typeface="Arial Narrow" panose="020B0604020202020204" pitchFamily="34" charset="0"/>
                <a:cs typeface="Arial Narrow" panose="020B0604020202020204" pitchFamily="34" charset="0"/>
              </a:rPr>
              <a:t> channel only</a:t>
            </a:r>
          </a:p>
        </p:txBody>
      </p:sp>
      <p:sp>
        <p:nvSpPr>
          <p:cNvPr id="10" name="TextBox 9">
            <a:extLst>
              <a:ext uri="{FF2B5EF4-FFF2-40B4-BE49-F238E27FC236}">
                <a16:creationId xmlns:a16="http://schemas.microsoft.com/office/drawing/2014/main" id="{C3E7B67F-8AC8-4C10-767A-C538B41AC131}"/>
              </a:ext>
            </a:extLst>
          </p:cNvPr>
          <p:cNvSpPr txBox="1"/>
          <p:nvPr/>
        </p:nvSpPr>
        <p:spPr>
          <a:xfrm>
            <a:off x="5010690" y="1281643"/>
            <a:ext cx="2131981" cy="307777"/>
          </a:xfrm>
          <a:prstGeom prst="rect">
            <a:avLst/>
          </a:prstGeom>
          <a:noFill/>
        </p:spPr>
        <p:txBody>
          <a:bodyPr wrap="square">
            <a:spAutoFit/>
          </a:bodyPr>
          <a:lstStyle/>
          <a:p>
            <a:r>
              <a:rPr lang="en-US" sz="1400" dirty="0">
                <a:latin typeface="Arial Narrow" panose="020B0604020202020204" pitchFamily="34" charset="0"/>
                <a:cs typeface="Arial Narrow" panose="020B0604020202020204" pitchFamily="34" charset="0"/>
              </a:rPr>
              <a:t>Threshold on </a:t>
            </a:r>
            <a:r>
              <a:rPr lang="en-US" sz="1400" b="1" dirty="0">
                <a:solidFill>
                  <a:schemeClr val="accent6"/>
                </a:solidFill>
                <a:latin typeface="Arial Narrow" panose="020B0604020202020204" pitchFamily="34" charset="0"/>
                <a:cs typeface="Arial Narrow" panose="020B0604020202020204" pitchFamily="34" charset="0"/>
              </a:rPr>
              <a:t>G</a:t>
            </a:r>
            <a:r>
              <a:rPr lang="en-US" sz="1400" dirty="0">
                <a:latin typeface="Arial Narrow" panose="020B0604020202020204" pitchFamily="34" charset="0"/>
                <a:cs typeface="Arial Narrow" panose="020B0604020202020204" pitchFamily="34" charset="0"/>
              </a:rPr>
              <a:t> channel only</a:t>
            </a:r>
          </a:p>
        </p:txBody>
      </p:sp>
      <p:sp>
        <p:nvSpPr>
          <p:cNvPr id="11" name="TextBox 10">
            <a:extLst>
              <a:ext uri="{FF2B5EF4-FFF2-40B4-BE49-F238E27FC236}">
                <a16:creationId xmlns:a16="http://schemas.microsoft.com/office/drawing/2014/main" id="{9F821377-BF01-35A6-C103-C180F7F04633}"/>
              </a:ext>
            </a:extLst>
          </p:cNvPr>
          <p:cNvSpPr txBox="1"/>
          <p:nvPr/>
        </p:nvSpPr>
        <p:spPr>
          <a:xfrm>
            <a:off x="8698796" y="1277627"/>
            <a:ext cx="2131981" cy="307777"/>
          </a:xfrm>
          <a:prstGeom prst="rect">
            <a:avLst/>
          </a:prstGeom>
          <a:noFill/>
        </p:spPr>
        <p:txBody>
          <a:bodyPr wrap="square">
            <a:spAutoFit/>
          </a:bodyPr>
          <a:lstStyle/>
          <a:p>
            <a:r>
              <a:rPr lang="en-US" sz="1400" dirty="0">
                <a:latin typeface="Arial Narrow" panose="020B0604020202020204" pitchFamily="34" charset="0"/>
                <a:cs typeface="Arial Narrow" panose="020B0604020202020204" pitchFamily="34" charset="0"/>
              </a:rPr>
              <a:t>Threshold on </a:t>
            </a:r>
            <a:r>
              <a:rPr lang="en-US" sz="1400" b="1" dirty="0">
                <a:solidFill>
                  <a:schemeClr val="accent1"/>
                </a:solidFill>
                <a:latin typeface="Arial Narrow" panose="020B0604020202020204" pitchFamily="34" charset="0"/>
                <a:cs typeface="Arial Narrow" panose="020B0604020202020204" pitchFamily="34" charset="0"/>
              </a:rPr>
              <a:t>B</a:t>
            </a:r>
            <a:r>
              <a:rPr lang="en-US" sz="1400" dirty="0">
                <a:latin typeface="Arial Narrow" panose="020B0604020202020204" pitchFamily="34" charset="0"/>
                <a:cs typeface="Arial Narrow" panose="020B0604020202020204" pitchFamily="34" charset="0"/>
              </a:rPr>
              <a:t> channel only</a:t>
            </a:r>
          </a:p>
        </p:txBody>
      </p:sp>
      <p:sp>
        <p:nvSpPr>
          <p:cNvPr id="12" name="TextBox 11">
            <a:extLst>
              <a:ext uri="{FF2B5EF4-FFF2-40B4-BE49-F238E27FC236}">
                <a16:creationId xmlns:a16="http://schemas.microsoft.com/office/drawing/2014/main" id="{24951E1D-ED68-DF66-0CD2-2EEFB849A0AB}"/>
              </a:ext>
            </a:extLst>
          </p:cNvPr>
          <p:cNvSpPr txBox="1"/>
          <p:nvPr/>
        </p:nvSpPr>
        <p:spPr>
          <a:xfrm>
            <a:off x="904623" y="3879469"/>
            <a:ext cx="3045180" cy="307777"/>
          </a:xfrm>
          <a:prstGeom prst="rect">
            <a:avLst/>
          </a:prstGeom>
          <a:noFill/>
        </p:spPr>
        <p:txBody>
          <a:bodyPr wrap="square">
            <a:spAutoFit/>
          </a:bodyPr>
          <a:lstStyle/>
          <a:p>
            <a:pPr algn="ctr"/>
            <a:r>
              <a:rPr lang="en-US" sz="1400" dirty="0">
                <a:latin typeface="Arial Narrow" panose="020B0604020202020204" pitchFamily="34" charset="0"/>
                <a:cs typeface="Arial Narrow" panose="020B0604020202020204" pitchFamily="34" charset="0"/>
              </a:rPr>
              <a:t>Threshold on </a:t>
            </a:r>
            <a:r>
              <a:rPr lang="en-US" sz="1400" b="1" dirty="0">
                <a:solidFill>
                  <a:srgbClr val="FF0000"/>
                </a:solidFill>
                <a:latin typeface="Arial Narrow" panose="020B0604020202020204" pitchFamily="34" charset="0"/>
                <a:cs typeface="Arial Narrow" panose="020B0604020202020204" pitchFamily="34" charset="0"/>
              </a:rPr>
              <a:t>R</a:t>
            </a:r>
            <a:r>
              <a:rPr lang="en-US" sz="1400" dirty="0">
                <a:latin typeface="Arial Narrow" panose="020B0604020202020204" pitchFamily="34" charset="0"/>
                <a:cs typeface="Arial Narrow" panose="020B0604020202020204" pitchFamily="34" charset="0"/>
              </a:rPr>
              <a:t> and </a:t>
            </a:r>
            <a:r>
              <a:rPr lang="en-US" sz="1400" b="1" dirty="0">
                <a:solidFill>
                  <a:schemeClr val="accent6"/>
                </a:solidFill>
                <a:latin typeface="Arial Narrow" panose="020B0604020202020204" pitchFamily="34" charset="0"/>
                <a:cs typeface="Arial Narrow" panose="020B0604020202020204" pitchFamily="34" charset="0"/>
              </a:rPr>
              <a:t>G</a:t>
            </a:r>
            <a:r>
              <a:rPr lang="en-US" sz="1400" dirty="0">
                <a:latin typeface="Arial Narrow" panose="020B0604020202020204" pitchFamily="34" charset="0"/>
                <a:cs typeface="Arial Narrow" panose="020B0604020202020204" pitchFamily="34" charset="0"/>
              </a:rPr>
              <a:t> channels only</a:t>
            </a:r>
          </a:p>
        </p:txBody>
      </p:sp>
      <p:sp>
        <p:nvSpPr>
          <p:cNvPr id="13" name="TextBox 12">
            <a:extLst>
              <a:ext uri="{FF2B5EF4-FFF2-40B4-BE49-F238E27FC236}">
                <a16:creationId xmlns:a16="http://schemas.microsoft.com/office/drawing/2014/main" id="{6A30D8E6-D219-29BE-1BCC-7B6FFEDCDF98}"/>
              </a:ext>
            </a:extLst>
          </p:cNvPr>
          <p:cNvSpPr txBox="1"/>
          <p:nvPr/>
        </p:nvSpPr>
        <p:spPr>
          <a:xfrm>
            <a:off x="4554090" y="3879469"/>
            <a:ext cx="3045180" cy="307777"/>
          </a:xfrm>
          <a:prstGeom prst="rect">
            <a:avLst/>
          </a:prstGeom>
          <a:noFill/>
        </p:spPr>
        <p:txBody>
          <a:bodyPr wrap="square">
            <a:spAutoFit/>
          </a:bodyPr>
          <a:lstStyle/>
          <a:p>
            <a:pPr algn="ctr"/>
            <a:r>
              <a:rPr lang="en-US" sz="1400" dirty="0">
                <a:latin typeface="Arial Narrow" panose="020B0604020202020204" pitchFamily="34" charset="0"/>
                <a:cs typeface="Arial Narrow" panose="020B0604020202020204" pitchFamily="34" charset="0"/>
              </a:rPr>
              <a:t>Threshold on </a:t>
            </a:r>
            <a:r>
              <a:rPr lang="en-US" sz="1400" b="1" dirty="0">
                <a:solidFill>
                  <a:srgbClr val="FF0000"/>
                </a:solidFill>
                <a:latin typeface="Arial Narrow" panose="020B0604020202020204" pitchFamily="34" charset="0"/>
                <a:cs typeface="Arial Narrow" panose="020B0604020202020204" pitchFamily="34" charset="0"/>
              </a:rPr>
              <a:t>R</a:t>
            </a:r>
            <a:r>
              <a:rPr lang="en-US" sz="1400" dirty="0">
                <a:latin typeface="Arial Narrow" panose="020B0604020202020204" pitchFamily="34" charset="0"/>
                <a:cs typeface="Arial Narrow" panose="020B0604020202020204" pitchFamily="34" charset="0"/>
              </a:rPr>
              <a:t> and </a:t>
            </a:r>
            <a:r>
              <a:rPr lang="en-US" sz="1400" b="1" dirty="0">
                <a:solidFill>
                  <a:schemeClr val="accent1"/>
                </a:solidFill>
                <a:latin typeface="Arial Narrow" panose="020B0604020202020204" pitchFamily="34" charset="0"/>
                <a:cs typeface="Arial Narrow" panose="020B0604020202020204" pitchFamily="34" charset="0"/>
              </a:rPr>
              <a:t>B</a:t>
            </a:r>
            <a:r>
              <a:rPr lang="en-US" sz="1400" dirty="0">
                <a:latin typeface="Arial Narrow" panose="020B0604020202020204" pitchFamily="34" charset="0"/>
                <a:cs typeface="Arial Narrow" panose="020B0604020202020204" pitchFamily="34" charset="0"/>
              </a:rPr>
              <a:t> channels only</a:t>
            </a:r>
          </a:p>
        </p:txBody>
      </p:sp>
      <p:sp>
        <p:nvSpPr>
          <p:cNvPr id="14" name="TextBox 13">
            <a:extLst>
              <a:ext uri="{FF2B5EF4-FFF2-40B4-BE49-F238E27FC236}">
                <a16:creationId xmlns:a16="http://schemas.microsoft.com/office/drawing/2014/main" id="{4D15F4C4-7A8E-A05C-37E9-4F2AD3CAAFE9}"/>
              </a:ext>
            </a:extLst>
          </p:cNvPr>
          <p:cNvSpPr txBox="1"/>
          <p:nvPr/>
        </p:nvSpPr>
        <p:spPr>
          <a:xfrm>
            <a:off x="8242197" y="3873439"/>
            <a:ext cx="3045180" cy="307777"/>
          </a:xfrm>
          <a:prstGeom prst="rect">
            <a:avLst/>
          </a:prstGeom>
          <a:noFill/>
        </p:spPr>
        <p:txBody>
          <a:bodyPr wrap="square">
            <a:spAutoFit/>
          </a:bodyPr>
          <a:lstStyle/>
          <a:p>
            <a:pPr algn="ctr"/>
            <a:r>
              <a:rPr lang="en-US" sz="1400" dirty="0">
                <a:latin typeface="Arial Narrow" panose="020B0604020202020204" pitchFamily="34" charset="0"/>
                <a:cs typeface="Arial Narrow" panose="020B0604020202020204" pitchFamily="34" charset="0"/>
              </a:rPr>
              <a:t>Threshold on </a:t>
            </a:r>
            <a:r>
              <a:rPr lang="en-US" sz="1400" b="1" dirty="0">
                <a:solidFill>
                  <a:schemeClr val="accent6"/>
                </a:solidFill>
                <a:latin typeface="Arial Narrow" panose="020B0604020202020204" pitchFamily="34" charset="0"/>
                <a:cs typeface="Arial Narrow" panose="020B0604020202020204" pitchFamily="34" charset="0"/>
              </a:rPr>
              <a:t>G</a:t>
            </a:r>
            <a:r>
              <a:rPr lang="en-US" sz="1400" dirty="0">
                <a:latin typeface="Arial Narrow" panose="020B0604020202020204" pitchFamily="34" charset="0"/>
                <a:cs typeface="Arial Narrow" panose="020B0604020202020204" pitchFamily="34" charset="0"/>
              </a:rPr>
              <a:t> and </a:t>
            </a:r>
            <a:r>
              <a:rPr lang="en-US" sz="1400" b="1" dirty="0">
                <a:solidFill>
                  <a:schemeClr val="accent1"/>
                </a:solidFill>
                <a:latin typeface="Arial Narrow" panose="020B0604020202020204" pitchFamily="34" charset="0"/>
                <a:cs typeface="Arial Narrow" panose="020B0604020202020204" pitchFamily="34" charset="0"/>
              </a:rPr>
              <a:t>B</a:t>
            </a:r>
            <a:r>
              <a:rPr lang="en-US" sz="1400" dirty="0">
                <a:latin typeface="Arial Narrow" panose="020B0604020202020204" pitchFamily="34" charset="0"/>
                <a:cs typeface="Arial Narrow" panose="020B0604020202020204" pitchFamily="34" charset="0"/>
              </a:rPr>
              <a:t> channels only</a:t>
            </a:r>
          </a:p>
        </p:txBody>
      </p:sp>
      <p:sp>
        <p:nvSpPr>
          <p:cNvPr id="16" name="Slide Number Placeholder 15">
            <a:extLst>
              <a:ext uri="{FF2B5EF4-FFF2-40B4-BE49-F238E27FC236}">
                <a16:creationId xmlns:a16="http://schemas.microsoft.com/office/drawing/2014/main" id="{77CE8972-843D-8876-489F-F8692F8153CA}"/>
              </a:ext>
            </a:extLst>
          </p:cNvPr>
          <p:cNvSpPr>
            <a:spLocks noGrp="1"/>
          </p:cNvSpPr>
          <p:nvPr>
            <p:ph type="sldNum" sz="quarter" idx="12"/>
          </p:nvPr>
        </p:nvSpPr>
        <p:spPr/>
        <p:txBody>
          <a:bodyPr/>
          <a:lstStyle/>
          <a:p>
            <a:fld id="{81F4810B-317C-FF4D-942F-0C2DA7B2DAEF}" type="slidenum">
              <a:rPr lang="en-US" smtClean="0"/>
              <a:t>7</a:t>
            </a:fld>
            <a:endParaRPr lang="en-US"/>
          </a:p>
        </p:txBody>
      </p:sp>
    </p:spTree>
    <p:extLst>
      <p:ext uri="{BB962C8B-B14F-4D97-AF65-F5344CB8AC3E}">
        <p14:creationId xmlns:p14="http://schemas.microsoft.com/office/powerpoint/2010/main" val="3520542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EFEA1E4F-D297-3F4F-046E-311D386E705B}"/>
              </a:ext>
            </a:extLst>
          </p:cNvPr>
          <p:cNvSpPr txBox="1">
            <a:spLocks/>
          </p:cNvSpPr>
          <p:nvPr/>
        </p:nvSpPr>
        <p:spPr>
          <a:xfrm>
            <a:off x="413359" y="4288221"/>
            <a:ext cx="11452963" cy="2376860"/>
          </a:xfrm>
          <a:prstGeom prst="rect">
            <a:avLst/>
          </a:prstGeom>
          <a:solidFill>
            <a:schemeClr val="accent6">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latin typeface="Arial Narrow" panose="020B0604020202020204" pitchFamily="34" charset="0"/>
                <a:cs typeface="Arial Narrow" panose="020B0604020202020204" pitchFamily="34" charset="0"/>
              </a:rPr>
              <a:t>Sanity check:</a:t>
            </a: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p:txBody>
      </p:sp>
      <p:sp>
        <p:nvSpPr>
          <p:cNvPr id="3" name="Content Placeholder 2">
            <a:extLst>
              <a:ext uri="{FF2B5EF4-FFF2-40B4-BE49-F238E27FC236}">
                <a16:creationId xmlns:a16="http://schemas.microsoft.com/office/drawing/2014/main" id="{AAC67807-88ED-E6B6-76A3-09255217ABCB}"/>
              </a:ext>
            </a:extLst>
          </p:cNvPr>
          <p:cNvSpPr>
            <a:spLocks noGrp="1"/>
          </p:cNvSpPr>
          <p:nvPr>
            <p:ph idx="1"/>
          </p:nvPr>
        </p:nvSpPr>
        <p:spPr>
          <a:xfrm>
            <a:off x="325677" y="801666"/>
            <a:ext cx="6705153" cy="5774498"/>
          </a:xfrm>
        </p:spPr>
        <p:txBody>
          <a:bodyPr>
            <a:normAutofit/>
          </a:bodyPr>
          <a:lstStyle/>
          <a:p>
            <a:pPr algn="just"/>
            <a:r>
              <a:rPr lang="en-US" sz="1400" dirty="0">
                <a:latin typeface="Arial" panose="020B0604020202020204" pitchFamily="34" charset="0"/>
                <a:cs typeface="Arial" panose="020B0604020202020204" pitchFamily="34" charset="0"/>
              </a:rPr>
              <a:t>In Method 1, we segmented the ROI by getting the bounds of the color histogram. Here in Method 2, we will model the color histogram by a distribution function, in particular, a multivariate Gaussian distribution function:</a:t>
            </a:r>
          </a:p>
          <a:p>
            <a:pPr algn="just"/>
            <a:endParaRPr lang="en-US"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algn="just"/>
            <a:endParaRPr lang="en-US" sz="1400" dirty="0">
              <a:latin typeface="Arial" panose="020B0604020202020204" pitchFamily="34" charset="0"/>
              <a:cs typeface="Arial" panose="020B0604020202020204" pitchFamily="34" charset="0"/>
            </a:endParaRPr>
          </a:p>
          <a:p>
            <a:pPr marL="0" indent="0" algn="just">
              <a:buNone/>
            </a:pPr>
            <a:endParaRPr lang="en-US" sz="1400" dirty="0">
              <a:latin typeface="Arial" panose="020B0604020202020204" pitchFamily="34" charset="0"/>
              <a:cs typeface="Arial" panose="020B0604020202020204" pitchFamily="34" charset="0"/>
            </a:endParaRPr>
          </a:p>
          <a:p>
            <a:pPr algn="just"/>
            <a:r>
              <a:rPr lang="en-US" sz="1400" dirty="0">
                <a:latin typeface="Arial" panose="020B0604020202020204" pitchFamily="34" charset="0"/>
                <a:cs typeface="Arial" panose="020B0604020202020204" pitchFamily="34" charset="0"/>
              </a:rPr>
              <a:t>For each pixel, we will apply the probability distribution above. It will output how similar the pixel is to the ROI. The higher the probability, the brighter the pixel is. </a:t>
            </a:r>
          </a:p>
        </p:txBody>
      </p:sp>
      <p:sp>
        <p:nvSpPr>
          <p:cNvPr id="4" name="Rectangle 3">
            <a:extLst>
              <a:ext uri="{FF2B5EF4-FFF2-40B4-BE49-F238E27FC236}">
                <a16:creationId xmlns:a16="http://schemas.microsoft.com/office/drawing/2014/main" id="{7A7640E4-E4EA-1085-E095-428A7AB912C1}"/>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latin typeface="Arial" panose="020B0604020202020204" pitchFamily="34" charset="0"/>
                <a:cs typeface="Arial" panose="020B0604020202020204" pitchFamily="34" charset="0"/>
              </a:rPr>
              <a:t>Method 2: Parametric Segmentation</a:t>
            </a:r>
          </a:p>
        </p:txBody>
      </p:sp>
      <p:pic>
        <p:nvPicPr>
          <p:cNvPr id="6" name="Picture 5">
            <a:extLst>
              <a:ext uri="{FF2B5EF4-FFF2-40B4-BE49-F238E27FC236}">
                <a16:creationId xmlns:a16="http://schemas.microsoft.com/office/drawing/2014/main" id="{87D10C23-D26E-4AE3-643F-CFA8548D45B0}"/>
              </a:ext>
            </a:extLst>
          </p:cNvPr>
          <p:cNvPicPr>
            <a:picLocks noChangeAspect="1"/>
          </p:cNvPicPr>
          <p:nvPr/>
        </p:nvPicPr>
        <p:blipFill rotWithShape="1">
          <a:blip r:embed="rId2"/>
          <a:srcRect t="36914" r="20300"/>
          <a:stretch/>
        </p:blipFill>
        <p:spPr>
          <a:xfrm>
            <a:off x="1444879" y="2311395"/>
            <a:ext cx="4563215" cy="1234476"/>
          </a:xfrm>
          <a:prstGeom prst="rect">
            <a:avLst/>
          </a:prstGeom>
        </p:spPr>
      </p:pic>
      <p:pic>
        <p:nvPicPr>
          <p:cNvPr id="8" name="Picture 7">
            <a:extLst>
              <a:ext uri="{FF2B5EF4-FFF2-40B4-BE49-F238E27FC236}">
                <a16:creationId xmlns:a16="http://schemas.microsoft.com/office/drawing/2014/main" id="{8057B2E2-6617-3C3D-B44C-D990B8D24CBB}"/>
              </a:ext>
            </a:extLst>
          </p:cNvPr>
          <p:cNvPicPr>
            <a:picLocks noChangeAspect="1"/>
          </p:cNvPicPr>
          <p:nvPr/>
        </p:nvPicPr>
        <p:blipFill rotWithShape="1">
          <a:blip r:embed="rId2"/>
          <a:srcRect l="21715" b="62793"/>
          <a:stretch/>
        </p:blipFill>
        <p:spPr>
          <a:xfrm>
            <a:off x="1403977" y="1553339"/>
            <a:ext cx="4658620" cy="756722"/>
          </a:xfrm>
          <a:prstGeom prst="rect">
            <a:avLst/>
          </a:prstGeom>
        </p:spPr>
      </p:pic>
      <p:sp>
        <p:nvSpPr>
          <p:cNvPr id="9" name="Content Placeholder 2">
            <a:extLst>
              <a:ext uri="{FF2B5EF4-FFF2-40B4-BE49-F238E27FC236}">
                <a16:creationId xmlns:a16="http://schemas.microsoft.com/office/drawing/2014/main" id="{B8E8158A-971F-6537-17F5-2297124F4717}"/>
              </a:ext>
            </a:extLst>
          </p:cNvPr>
          <p:cNvSpPr txBox="1">
            <a:spLocks/>
          </p:cNvSpPr>
          <p:nvPr/>
        </p:nvSpPr>
        <p:spPr>
          <a:xfrm>
            <a:off x="7114784" y="724396"/>
            <a:ext cx="4751538" cy="4198333"/>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dirty="0">
                <a:latin typeface="Arial Narrow" panose="020B0604020202020204" pitchFamily="34" charset="0"/>
                <a:cs typeface="Arial Narrow" panose="020B0604020202020204" pitchFamily="34" charset="0"/>
              </a:rPr>
              <a:t>The </a:t>
            </a:r>
            <a:r>
              <a:rPr lang="en-US" sz="1400" dirty="0" err="1">
                <a:latin typeface="Arial Narrow" panose="020B0604020202020204" pitchFamily="34" charset="0"/>
                <a:cs typeface="Arial Narrow" panose="020B0604020202020204" pitchFamily="34" charset="0"/>
              </a:rPr>
              <a:t>Matlab</a:t>
            </a:r>
            <a:r>
              <a:rPr lang="en-US" sz="1400" dirty="0">
                <a:latin typeface="Arial Narrow" panose="020B0604020202020204" pitchFamily="34" charset="0"/>
                <a:cs typeface="Arial Narrow" panose="020B0604020202020204" pitchFamily="34" charset="0"/>
              </a:rPr>
              <a:t> code above is pretty straightforward: </a:t>
            </a: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a:p>
            <a:pPr algn="l"/>
            <a:endParaRPr lang="en-US" sz="1400" dirty="0">
              <a:latin typeface="Arial Narrow" panose="020B0604020202020204" pitchFamily="34" charset="0"/>
              <a:cs typeface="Arial Narrow" panose="020B0604020202020204" pitchFamily="34" charset="0"/>
            </a:endParaRPr>
          </a:p>
        </p:txBody>
      </p:sp>
      <p:pic>
        <p:nvPicPr>
          <p:cNvPr id="10" name="Picture 9">
            <a:extLst>
              <a:ext uri="{FF2B5EF4-FFF2-40B4-BE49-F238E27FC236}">
                <a16:creationId xmlns:a16="http://schemas.microsoft.com/office/drawing/2014/main" id="{66D76A0A-E33F-D47F-D3D7-2D9A7F1AE89C}"/>
              </a:ext>
            </a:extLst>
          </p:cNvPr>
          <p:cNvPicPr>
            <a:picLocks noChangeAspect="1"/>
          </p:cNvPicPr>
          <p:nvPr/>
        </p:nvPicPr>
        <p:blipFill>
          <a:blip r:embed="rId3"/>
          <a:stretch>
            <a:fillRect/>
          </a:stretch>
        </p:blipFill>
        <p:spPr>
          <a:xfrm>
            <a:off x="7261367" y="1034745"/>
            <a:ext cx="4516827" cy="3787776"/>
          </a:xfrm>
          <a:prstGeom prst="rect">
            <a:avLst/>
          </a:prstGeom>
        </p:spPr>
      </p:pic>
      <p:pic>
        <p:nvPicPr>
          <p:cNvPr id="12" name="Picture 11">
            <a:extLst>
              <a:ext uri="{FF2B5EF4-FFF2-40B4-BE49-F238E27FC236}">
                <a16:creationId xmlns:a16="http://schemas.microsoft.com/office/drawing/2014/main" id="{1BD8245F-13AF-9454-141F-BEE7397614C7}"/>
              </a:ext>
            </a:extLst>
          </p:cNvPr>
          <p:cNvPicPr>
            <a:picLocks noChangeAspect="1"/>
          </p:cNvPicPr>
          <p:nvPr/>
        </p:nvPicPr>
        <p:blipFill>
          <a:blip r:embed="rId4"/>
          <a:stretch>
            <a:fillRect/>
          </a:stretch>
        </p:blipFill>
        <p:spPr>
          <a:xfrm>
            <a:off x="745926" y="4608050"/>
            <a:ext cx="4875234" cy="277791"/>
          </a:xfrm>
          <a:prstGeom prst="rect">
            <a:avLst/>
          </a:prstGeom>
        </p:spPr>
      </p:pic>
      <p:pic>
        <p:nvPicPr>
          <p:cNvPr id="13" name="Picture 12">
            <a:extLst>
              <a:ext uri="{FF2B5EF4-FFF2-40B4-BE49-F238E27FC236}">
                <a16:creationId xmlns:a16="http://schemas.microsoft.com/office/drawing/2014/main" id="{2F417412-05E2-38B1-B4CC-85282E493A7E}"/>
              </a:ext>
            </a:extLst>
          </p:cNvPr>
          <p:cNvPicPr>
            <a:picLocks noChangeAspect="1"/>
          </p:cNvPicPr>
          <p:nvPr/>
        </p:nvPicPr>
        <p:blipFill>
          <a:blip r:embed="rId5"/>
          <a:stretch>
            <a:fillRect/>
          </a:stretch>
        </p:blipFill>
        <p:spPr>
          <a:xfrm>
            <a:off x="745926" y="5121266"/>
            <a:ext cx="4875234" cy="247893"/>
          </a:xfrm>
          <a:prstGeom prst="rect">
            <a:avLst/>
          </a:prstGeom>
        </p:spPr>
      </p:pic>
      <p:pic>
        <p:nvPicPr>
          <p:cNvPr id="14" name="Picture 13">
            <a:extLst>
              <a:ext uri="{FF2B5EF4-FFF2-40B4-BE49-F238E27FC236}">
                <a16:creationId xmlns:a16="http://schemas.microsoft.com/office/drawing/2014/main" id="{A693DE29-DB71-BB08-7ABF-707E26FC6192}"/>
              </a:ext>
            </a:extLst>
          </p:cNvPr>
          <p:cNvPicPr>
            <a:picLocks noChangeAspect="1"/>
          </p:cNvPicPr>
          <p:nvPr/>
        </p:nvPicPr>
        <p:blipFill>
          <a:blip r:embed="rId6"/>
          <a:stretch>
            <a:fillRect/>
          </a:stretch>
        </p:blipFill>
        <p:spPr>
          <a:xfrm>
            <a:off x="745926" y="4876454"/>
            <a:ext cx="4875234" cy="268551"/>
          </a:xfrm>
          <a:prstGeom prst="rect">
            <a:avLst/>
          </a:prstGeom>
        </p:spPr>
      </p:pic>
      <p:pic>
        <p:nvPicPr>
          <p:cNvPr id="15" name="Picture 14">
            <a:extLst>
              <a:ext uri="{FF2B5EF4-FFF2-40B4-BE49-F238E27FC236}">
                <a16:creationId xmlns:a16="http://schemas.microsoft.com/office/drawing/2014/main" id="{9E55E6D5-468B-1CE4-2F15-312A56DF0F70}"/>
              </a:ext>
            </a:extLst>
          </p:cNvPr>
          <p:cNvPicPr>
            <a:picLocks noChangeAspect="1"/>
          </p:cNvPicPr>
          <p:nvPr/>
        </p:nvPicPr>
        <p:blipFill>
          <a:blip r:embed="rId7"/>
          <a:stretch>
            <a:fillRect/>
          </a:stretch>
        </p:blipFill>
        <p:spPr>
          <a:xfrm>
            <a:off x="6376340" y="5015809"/>
            <a:ext cx="5069734" cy="988598"/>
          </a:xfrm>
          <a:prstGeom prst="rect">
            <a:avLst/>
          </a:prstGeom>
        </p:spPr>
      </p:pic>
      <p:pic>
        <p:nvPicPr>
          <p:cNvPr id="17" name="Picture 16">
            <a:extLst>
              <a:ext uri="{FF2B5EF4-FFF2-40B4-BE49-F238E27FC236}">
                <a16:creationId xmlns:a16="http://schemas.microsoft.com/office/drawing/2014/main" id="{7AB2F762-E401-470E-6D63-2A4AED1041CD}"/>
              </a:ext>
            </a:extLst>
          </p:cNvPr>
          <p:cNvPicPr>
            <a:picLocks noChangeAspect="1"/>
          </p:cNvPicPr>
          <p:nvPr/>
        </p:nvPicPr>
        <p:blipFill>
          <a:blip r:embed="rId8"/>
          <a:stretch>
            <a:fillRect/>
          </a:stretch>
        </p:blipFill>
        <p:spPr>
          <a:xfrm>
            <a:off x="745926" y="5352126"/>
            <a:ext cx="4875234" cy="260928"/>
          </a:xfrm>
          <a:prstGeom prst="rect">
            <a:avLst/>
          </a:prstGeom>
        </p:spPr>
      </p:pic>
      <p:pic>
        <p:nvPicPr>
          <p:cNvPr id="18" name="Picture 17">
            <a:extLst>
              <a:ext uri="{FF2B5EF4-FFF2-40B4-BE49-F238E27FC236}">
                <a16:creationId xmlns:a16="http://schemas.microsoft.com/office/drawing/2014/main" id="{BDF2C1E9-BCB9-62B4-E0E9-58D3465412F5}"/>
              </a:ext>
            </a:extLst>
          </p:cNvPr>
          <p:cNvPicPr>
            <a:picLocks noChangeAspect="1"/>
          </p:cNvPicPr>
          <p:nvPr/>
        </p:nvPicPr>
        <p:blipFill>
          <a:blip r:embed="rId9"/>
          <a:stretch>
            <a:fillRect/>
          </a:stretch>
        </p:blipFill>
        <p:spPr>
          <a:xfrm>
            <a:off x="745926" y="5578796"/>
            <a:ext cx="4875234" cy="268931"/>
          </a:xfrm>
          <a:prstGeom prst="rect">
            <a:avLst/>
          </a:prstGeom>
        </p:spPr>
      </p:pic>
      <p:pic>
        <p:nvPicPr>
          <p:cNvPr id="19" name="Picture 18">
            <a:extLst>
              <a:ext uri="{FF2B5EF4-FFF2-40B4-BE49-F238E27FC236}">
                <a16:creationId xmlns:a16="http://schemas.microsoft.com/office/drawing/2014/main" id="{D285BD1E-454A-54E8-B51E-A078746A86B1}"/>
              </a:ext>
            </a:extLst>
          </p:cNvPr>
          <p:cNvPicPr>
            <a:picLocks noChangeAspect="1"/>
          </p:cNvPicPr>
          <p:nvPr/>
        </p:nvPicPr>
        <p:blipFill>
          <a:blip r:embed="rId10"/>
          <a:stretch>
            <a:fillRect/>
          </a:stretch>
        </p:blipFill>
        <p:spPr>
          <a:xfrm>
            <a:off x="745926" y="5810595"/>
            <a:ext cx="4875234" cy="261665"/>
          </a:xfrm>
          <a:prstGeom prst="rect">
            <a:avLst/>
          </a:prstGeom>
        </p:spPr>
      </p:pic>
      <p:pic>
        <p:nvPicPr>
          <p:cNvPr id="20" name="Picture 19">
            <a:extLst>
              <a:ext uri="{FF2B5EF4-FFF2-40B4-BE49-F238E27FC236}">
                <a16:creationId xmlns:a16="http://schemas.microsoft.com/office/drawing/2014/main" id="{DF5D8FE1-DA34-DE71-FB37-48A46A5462F6}"/>
              </a:ext>
            </a:extLst>
          </p:cNvPr>
          <p:cNvPicPr>
            <a:picLocks noChangeAspect="1"/>
          </p:cNvPicPr>
          <p:nvPr/>
        </p:nvPicPr>
        <p:blipFill>
          <a:blip r:embed="rId11"/>
          <a:stretch>
            <a:fillRect/>
          </a:stretch>
        </p:blipFill>
        <p:spPr>
          <a:xfrm>
            <a:off x="745926" y="6041687"/>
            <a:ext cx="4875234" cy="254779"/>
          </a:xfrm>
          <a:prstGeom prst="rect">
            <a:avLst/>
          </a:prstGeom>
        </p:spPr>
      </p:pic>
      <p:pic>
        <p:nvPicPr>
          <p:cNvPr id="22" name="Picture 21">
            <a:extLst>
              <a:ext uri="{FF2B5EF4-FFF2-40B4-BE49-F238E27FC236}">
                <a16:creationId xmlns:a16="http://schemas.microsoft.com/office/drawing/2014/main" id="{F5707BC8-1761-9309-8C0D-94675BDC479B}"/>
              </a:ext>
            </a:extLst>
          </p:cNvPr>
          <p:cNvPicPr>
            <a:picLocks noChangeAspect="1"/>
          </p:cNvPicPr>
          <p:nvPr/>
        </p:nvPicPr>
        <p:blipFill>
          <a:blip r:embed="rId12"/>
          <a:stretch>
            <a:fillRect/>
          </a:stretch>
        </p:blipFill>
        <p:spPr>
          <a:xfrm>
            <a:off x="6376340" y="5988984"/>
            <a:ext cx="5069734" cy="209434"/>
          </a:xfrm>
          <a:prstGeom prst="rect">
            <a:avLst/>
          </a:prstGeom>
        </p:spPr>
      </p:pic>
      <p:pic>
        <p:nvPicPr>
          <p:cNvPr id="27" name="Picture 26">
            <a:extLst>
              <a:ext uri="{FF2B5EF4-FFF2-40B4-BE49-F238E27FC236}">
                <a16:creationId xmlns:a16="http://schemas.microsoft.com/office/drawing/2014/main" id="{DAD2A27D-E73D-FEFD-694A-3DD97C46FF4F}"/>
              </a:ext>
            </a:extLst>
          </p:cNvPr>
          <p:cNvPicPr>
            <a:picLocks noChangeAspect="1"/>
          </p:cNvPicPr>
          <p:nvPr/>
        </p:nvPicPr>
        <p:blipFill rotWithShape="1">
          <a:blip r:embed="rId13"/>
          <a:srcRect t="5017" r="7404"/>
          <a:stretch/>
        </p:blipFill>
        <p:spPr>
          <a:xfrm>
            <a:off x="743028" y="6296466"/>
            <a:ext cx="4875234" cy="220073"/>
          </a:xfrm>
          <a:prstGeom prst="rect">
            <a:avLst/>
          </a:prstGeom>
        </p:spPr>
      </p:pic>
      <p:pic>
        <p:nvPicPr>
          <p:cNvPr id="29" name="Picture 28">
            <a:extLst>
              <a:ext uri="{FF2B5EF4-FFF2-40B4-BE49-F238E27FC236}">
                <a16:creationId xmlns:a16="http://schemas.microsoft.com/office/drawing/2014/main" id="{41755ED9-EA08-3F1D-4667-73B0FC81B87D}"/>
              </a:ext>
            </a:extLst>
          </p:cNvPr>
          <p:cNvPicPr>
            <a:picLocks noChangeAspect="1"/>
          </p:cNvPicPr>
          <p:nvPr/>
        </p:nvPicPr>
        <p:blipFill>
          <a:blip r:embed="rId14"/>
          <a:stretch>
            <a:fillRect/>
          </a:stretch>
        </p:blipFill>
        <p:spPr>
          <a:xfrm>
            <a:off x="6373442" y="6192326"/>
            <a:ext cx="5069734" cy="253830"/>
          </a:xfrm>
          <a:prstGeom prst="rect">
            <a:avLst/>
          </a:prstGeom>
        </p:spPr>
      </p:pic>
      <p:sp>
        <p:nvSpPr>
          <p:cNvPr id="2" name="Slide Number Placeholder 1">
            <a:extLst>
              <a:ext uri="{FF2B5EF4-FFF2-40B4-BE49-F238E27FC236}">
                <a16:creationId xmlns:a16="http://schemas.microsoft.com/office/drawing/2014/main" id="{AD48DA65-774C-E1DD-398A-F3706699B744}"/>
              </a:ext>
            </a:extLst>
          </p:cNvPr>
          <p:cNvSpPr>
            <a:spLocks noGrp="1"/>
          </p:cNvSpPr>
          <p:nvPr>
            <p:ph type="sldNum" sz="quarter" idx="12"/>
          </p:nvPr>
        </p:nvSpPr>
        <p:spPr/>
        <p:txBody>
          <a:bodyPr/>
          <a:lstStyle/>
          <a:p>
            <a:fld id="{81F4810B-317C-FF4D-942F-0C2DA7B2DAEF}" type="slidenum">
              <a:rPr lang="en-US" smtClean="0"/>
              <a:t>8</a:t>
            </a:fld>
            <a:endParaRPr lang="en-US"/>
          </a:p>
        </p:txBody>
      </p:sp>
    </p:spTree>
    <p:extLst>
      <p:ext uri="{BB962C8B-B14F-4D97-AF65-F5344CB8AC3E}">
        <p14:creationId xmlns:p14="http://schemas.microsoft.com/office/powerpoint/2010/main" val="788987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5FE895CF-9A97-C39E-3AC5-1E4EB644BF43}"/>
              </a:ext>
            </a:extLst>
          </p:cNvPr>
          <p:cNvSpPr txBox="1">
            <a:spLocks/>
          </p:cNvSpPr>
          <p:nvPr/>
        </p:nvSpPr>
        <p:spPr>
          <a:xfrm>
            <a:off x="426720" y="724395"/>
            <a:ext cx="3198558" cy="5834901"/>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US" sz="1600" dirty="0">
                <a:latin typeface="Arial Narrow" panose="020B0604020202020204" pitchFamily="34" charset="0"/>
                <a:cs typeface="Arial Narrow" panose="020B0604020202020204" pitchFamily="34" charset="0"/>
              </a:rPr>
              <a:t>Result of Method 2. As we can see, thresholding beats parametric segmentation</a:t>
            </a: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BE6C0540-CB82-C139-6D2B-07A5FE193FFC}"/>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a:latin typeface="Arial" panose="020B0604020202020204" pitchFamily="34" charset="0"/>
                <a:cs typeface="Arial" panose="020B0604020202020204" pitchFamily="34" charset="0"/>
              </a:rPr>
              <a:t>Method 2: Parametric Segmentation</a:t>
            </a:r>
            <a:endParaRPr lang="en-US" sz="2400"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BB6C47A-4133-BD8B-1D5C-7E85B8858C92}"/>
              </a:ext>
            </a:extLst>
          </p:cNvPr>
          <p:cNvPicPr>
            <a:picLocks noChangeAspect="1"/>
          </p:cNvPicPr>
          <p:nvPr/>
        </p:nvPicPr>
        <p:blipFill>
          <a:blip r:embed="rId2"/>
          <a:stretch>
            <a:fillRect/>
          </a:stretch>
        </p:blipFill>
        <p:spPr>
          <a:xfrm>
            <a:off x="539659" y="1511361"/>
            <a:ext cx="2911962" cy="2267031"/>
          </a:xfrm>
          <a:prstGeom prst="rect">
            <a:avLst/>
          </a:prstGeom>
        </p:spPr>
      </p:pic>
      <p:pic>
        <p:nvPicPr>
          <p:cNvPr id="6" name="Picture 5">
            <a:extLst>
              <a:ext uri="{FF2B5EF4-FFF2-40B4-BE49-F238E27FC236}">
                <a16:creationId xmlns:a16="http://schemas.microsoft.com/office/drawing/2014/main" id="{1F1A3E94-C814-304E-75F5-4AE12C3DD641}"/>
              </a:ext>
            </a:extLst>
          </p:cNvPr>
          <p:cNvPicPr>
            <a:picLocks noChangeAspect="1"/>
          </p:cNvPicPr>
          <p:nvPr/>
        </p:nvPicPr>
        <p:blipFill>
          <a:blip r:embed="rId3"/>
          <a:stretch>
            <a:fillRect/>
          </a:stretch>
        </p:blipFill>
        <p:spPr>
          <a:xfrm>
            <a:off x="552359" y="4048018"/>
            <a:ext cx="2907819" cy="2267031"/>
          </a:xfrm>
          <a:prstGeom prst="rect">
            <a:avLst/>
          </a:prstGeom>
        </p:spPr>
      </p:pic>
      <p:sp>
        <p:nvSpPr>
          <p:cNvPr id="9" name="Content Placeholder 2">
            <a:extLst>
              <a:ext uri="{FF2B5EF4-FFF2-40B4-BE49-F238E27FC236}">
                <a16:creationId xmlns:a16="http://schemas.microsoft.com/office/drawing/2014/main" id="{6FE2FA00-E5E9-F77F-AF07-B9AB8FEAABC0}"/>
              </a:ext>
            </a:extLst>
          </p:cNvPr>
          <p:cNvSpPr txBox="1">
            <a:spLocks/>
          </p:cNvSpPr>
          <p:nvPr/>
        </p:nvSpPr>
        <p:spPr>
          <a:xfrm>
            <a:off x="3625278" y="724395"/>
            <a:ext cx="4941444" cy="5834901"/>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US" sz="1600" dirty="0">
                <a:latin typeface="Arial Narrow" panose="020B0604020202020204" pitchFamily="34" charset="0"/>
                <a:cs typeface="Arial Narrow" panose="020B0604020202020204" pitchFamily="34" charset="0"/>
              </a:rPr>
              <a:t>Let’s try to improve it through a joint 1-D Gaussian distribution per channel then we multiply the probabilities element by element of each channel</a:t>
            </a:r>
          </a:p>
          <a:p>
            <a:pPr algn="l"/>
            <a:endParaRPr lang="en-US" sz="1600" dirty="0">
              <a:latin typeface="Arial Narrow" panose="020B0604020202020204" pitchFamily="34" charset="0"/>
              <a:cs typeface="Arial Narrow" panose="020B0604020202020204" pitchFamily="34" charset="0"/>
            </a:endParaRPr>
          </a:p>
          <a:p>
            <a:pPr algn="l"/>
            <a:endParaRPr lang="en-US" sz="1600" dirty="0">
              <a:latin typeface="Arial Narrow" panose="020B0604020202020204" pitchFamily="34" charset="0"/>
              <a:cs typeface="Arial Narrow" panose="020B0604020202020204" pitchFamily="34" charset="0"/>
            </a:endParaRPr>
          </a:p>
          <a:p>
            <a:pPr algn="l"/>
            <a:endParaRPr lang="en-US" sz="1600" dirty="0">
              <a:latin typeface="Arial Narrow" panose="020B0604020202020204" pitchFamily="34" charset="0"/>
              <a:cs typeface="Arial Narrow" panose="020B0604020202020204" pitchFamily="34" charset="0"/>
            </a:endParaRPr>
          </a:p>
          <a:p>
            <a:pPr algn="l"/>
            <a:endParaRPr lang="en-US" sz="1600" dirty="0">
              <a:latin typeface="Arial Narrow" panose="020B0604020202020204" pitchFamily="34" charset="0"/>
              <a:cs typeface="Arial Narrow" panose="020B0604020202020204" pitchFamily="34" charset="0"/>
            </a:endParaRPr>
          </a:p>
          <a:p>
            <a:pPr algn="l"/>
            <a:endParaRPr lang="en-US" sz="1600" dirty="0">
              <a:latin typeface="Arial Narrow" panose="020B0604020202020204" pitchFamily="34" charset="0"/>
              <a:cs typeface="Arial Narrow" panose="020B0604020202020204" pitchFamily="34" charset="0"/>
            </a:endParaRPr>
          </a:p>
          <a:p>
            <a:pPr algn="l"/>
            <a:endParaRPr lang="en-US" sz="1600" dirty="0">
              <a:latin typeface="Arial Narrow" panose="020B0604020202020204" pitchFamily="34" charset="0"/>
              <a:cs typeface="Arial Narrow" panose="020B0604020202020204" pitchFamily="34" charset="0"/>
            </a:endParaRPr>
          </a:p>
          <a:p>
            <a:pPr algn="l"/>
            <a:endParaRPr lang="en-US" sz="1600" dirty="0">
              <a:latin typeface="Arial Narrow" panose="020B0604020202020204" pitchFamily="34" charset="0"/>
              <a:cs typeface="Arial Narrow" panose="020B0604020202020204" pitchFamily="34" charset="0"/>
            </a:endParaRPr>
          </a:p>
        </p:txBody>
      </p:sp>
      <p:sp>
        <p:nvSpPr>
          <p:cNvPr id="10" name="Content Placeholder 2">
            <a:extLst>
              <a:ext uri="{FF2B5EF4-FFF2-40B4-BE49-F238E27FC236}">
                <a16:creationId xmlns:a16="http://schemas.microsoft.com/office/drawing/2014/main" id="{4888FA2A-77DF-5647-030A-3DDE7B5DA28C}"/>
              </a:ext>
            </a:extLst>
          </p:cNvPr>
          <p:cNvSpPr txBox="1">
            <a:spLocks/>
          </p:cNvSpPr>
          <p:nvPr/>
        </p:nvSpPr>
        <p:spPr>
          <a:xfrm>
            <a:off x="8566722" y="724394"/>
            <a:ext cx="3198558" cy="5834901"/>
          </a:xfrm>
          <a:prstGeom prst="rect">
            <a:avLst/>
          </a:prstGeom>
          <a:solidFill>
            <a:schemeClr val="accent4">
              <a:lumMod val="20000"/>
              <a:lumOff val="80000"/>
            </a:schemeClr>
          </a:solidFill>
          <a:ln w="6350">
            <a:solidFill>
              <a:schemeClr val="tx1"/>
            </a:solidFill>
            <a:prstDash val="dash"/>
          </a:ln>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lgn="l">
              <a:buFontTx/>
              <a:buChar char="-"/>
            </a:pPr>
            <a:r>
              <a:rPr lang="en-US" sz="1600" dirty="0">
                <a:latin typeface="Arial Narrow" panose="020B0604020202020204" pitchFamily="34" charset="0"/>
                <a:cs typeface="Arial Narrow" panose="020B0604020202020204" pitchFamily="34" charset="0"/>
              </a:rPr>
              <a:t>Result of Method 2. As we can see, thresholding beats parametric segmentation</a:t>
            </a: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a:p>
            <a:pPr algn="l"/>
            <a:endParaRPr lang="en-US" sz="16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62630F02-636B-5F24-95B9-A4886B3C67E7}"/>
              </a:ext>
            </a:extLst>
          </p:cNvPr>
          <p:cNvPicPr>
            <a:picLocks noChangeAspect="1"/>
          </p:cNvPicPr>
          <p:nvPr/>
        </p:nvPicPr>
        <p:blipFill>
          <a:blip r:embed="rId4"/>
          <a:stretch>
            <a:fillRect/>
          </a:stretch>
        </p:blipFill>
        <p:spPr>
          <a:xfrm>
            <a:off x="8731822" y="1511361"/>
            <a:ext cx="2893990" cy="2268000"/>
          </a:xfrm>
          <a:prstGeom prst="rect">
            <a:avLst/>
          </a:prstGeom>
        </p:spPr>
      </p:pic>
      <p:pic>
        <p:nvPicPr>
          <p:cNvPr id="7" name="Picture 6">
            <a:extLst>
              <a:ext uri="{FF2B5EF4-FFF2-40B4-BE49-F238E27FC236}">
                <a16:creationId xmlns:a16="http://schemas.microsoft.com/office/drawing/2014/main" id="{EB075F50-ECD3-70C3-0487-43C1CE646036}"/>
              </a:ext>
            </a:extLst>
          </p:cNvPr>
          <p:cNvPicPr>
            <a:picLocks noChangeAspect="1"/>
          </p:cNvPicPr>
          <p:nvPr/>
        </p:nvPicPr>
        <p:blipFill>
          <a:blip r:embed="rId5"/>
          <a:stretch>
            <a:fillRect/>
          </a:stretch>
        </p:blipFill>
        <p:spPr>
          <a:xfrm>
            <a:off x="8747647" y="4047049"/>
            <a:ext cx="2862340" cy="2268000"/>
          </a:xfrm>
          <a:prstGeom prst="rect">
            <a:avLst/>
          </a:prstGeom>
        </p:spPr>
      </p:pic>
      <p:pic>
        <p:nvPicPr>
          <p:cNvPr id="12" name="Picture 11">
            <a:extLst>
              <a:ext uri="{FF2B5EF4-FFF2-40B4-BE49-F238E27FC236}">
                <a16:creationId xmlns:a16="http://schemas.microsoft.com/office/drawing/2014/main" id="{858973E8-8D22-E4F9-9B48-298755BA3093}"/>
              </a:ext>
            </a:extLst>
          </p:cNvPr>
          <p:cNvPicPr>
            <a:picLocks noChangeAspect="1"/>
          </p:cNvPicPr>
          <p:nvPr/>
        </p:nvPicPr>
        <p:blipFill>
          <a:blip r:embed="rId6"/>
          <a:stretch>
            <a:fillRect/>
          </a:stretch>
        </p:blipFill>
        <p:spPr>
          <a:xfrm>
            <a:off x="3700611" y="1821792"/>
            <a:ext cx="4783561" cy="3913199"/>
          </a:xfrm>
          <a:prstGeom prst="rect">
            <a:avLst/>
          </a:prstGeom>
        </p:spPr>
      </p:pic>
      <p:sp>
        <p:nvSpPr>
          <p:cNvPr id="2" name="Slide Number Placeholder 1">
            <a:extLst>
              <a:ext uri="{FF2B5EF4-FFF2-40B4-BE49-F238E27FC236}">
                <a16:creationId xmlns:a16="http://schemas.microsoft.com/office/drawing/2014/main" id="{F0C17260-854B-1D0C-C294-8E5247074CB9}"/>
              </a:ext>
            </a:extLst>
          </p:cNvPr>
          <p:cNvSpPr>
            <a:spLocks noGrp="1"/>
          </p:cNvSpPr>
          <p:nvPr>
            <p:ph type="sldNum" sz="quarter" idx="12"/>
          </p:nvPr>
        </p:nvSpPr>
        <p:spPr/>
        <p:txBody>
          <a:bodyPr/>
          <a:lstStyle/>
          <a:p>
            <a:fld id="{81F4810B-317C-FF4D-942F-0C2DA7B2DAEF}" type="slidenum">
              <a:rPr lang="en-US" smtClean="0"/>
              <a:t>9</a:t>
            </a:fld>
            <a:endParaRPr lang="en-US"/>
          </a:p>
        </p:txBody>
      </p:sp>
    </p:spTree>
    <p:extLst>
      <p:ext uri="{BB962C8B-B14F-4D97-AF65-F5344CB8AC3E}">
        <p14:creationId xmlns:p14="http://schemas.microsoft.com/office/powerpoint/2010/main" val="7609852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6224</TotalTime>
  <Words>1711</Words>
  <Application>Microsoft Macintosh PowerPoint</Application>
  <PresentationFormat>Widescreen</PresentationFormat>
  <Paragraphs>268</Paragraphs>
  <Slides>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Narrow</vt:lpstr>
      <vt:lpstr>ArialMT</vt:lpstr>
      <vt:lpstr>Calibri</vt:lpstr>
      <vt:lpstr>Calibri Light</vt:lpstr>
      <vt:lpstr>Cambria Math</vt:lpstr>
      <vt:lpstr>Wingdings</vt:lpstr>
      <vt:lpstr>Office Theme</vt:lpstr>
      <vt:lpstr>Activity 1: Color segmentation</vt:lpstr>
      <vt:lpstr>Color segmentation</vt:lpstr>
      <vt:lpstr>Color segmentation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1: Color segmentation</dc:title>
  <dc:creator>Mark Jeremy Narag</dc:creator>
  <cp:lastModifiedBy>Mark Jeremy Narag</cp:lastModifiedBy>
  <cp:revision>28</cp:revision>
  <cp:lastPrinted>2022-06-04T10:12:16Z</cp:lastPrinted>
  <dcterms:created xsi:type="dcterms:W3CDTF">2022-04-16T07:12:15Z</dcterms:created>
  <dcterms:modified xsi:type="dcterms:W3CDTF">2022-06-08T12:22:28Z</dcterms:modified>
</cp:coreProperties>
</file>